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312" r:id="rId4"/>
    <p:sldId id="289" r:id="rId5"/>
    <p:sldId id="290" r:id="rId6"/>
    <p:sldId id="272" r:id="rId7"/>
    <p:sldId id="287" r:id="rId8"/>
    <p:sldId id="286" r:id="rId9"/>
    <p:sldId id="258" r:id="rId10"/>
    <p:sldId id="273" r:id="rId11"/>
    <p:sldId id="259" r:id="rId12"/>
    <p:sldId id="274" r:id="rId13"/>
    <p:sldId id="311" r:id="rId14"/>
    <p:sldId id="310" r:id="rId15"/>
    <p:sldId id="268" r:id="rId16"/>
    <p:sldId id="269" r:id="rId17"/>
    <p:sldId id="281" r:id="rId18"/>
    <p:sldId id="260" r:id="rId19"/>
    <p:sldId id="261" r:id="rId20"/>
    <p:sldId id="262" r:id="rId21"/>
    <p:sldId id="263" r:id="rId22"/>
    <p:sldId id="264" r:id="rId23"/>
    <p:sldId id="265" r:id="rId24"/>
    <p:sldId id="266" r:id="rId25"/>
    <p:sldId id="267" r:id="rId26"/>
    <p:sldId id="270" r:id="rId27"/>
    <p:sldId id="313" r:id="rId28"/>
    <p:sldId id="276" r:id="rId29"/>
    <p:sldId id="278" r:id="rId30"/>
    <p:sldId id="280" r:id="rId31"/>
    <p:sldId id="279" r:id="rId32"/>
    <p:sldId id="283" r:id="rId33"/>
    <p:sldId id="292" r:id="rId34"/>
    <p:sldId id="293" r:id="rId35"/>
    <p:sldId id="294" r:id="rId36"/>
    <p:sldId id="295" r:id="rId37"/>
    <p:sldId id="296" r:id="rId38"/>
    <p:sldId id="297" r:id="rId39"/>
    <p:sldId id="282" r:id="rId40"/>
    <p:sldId id="298" r:id="rId41"/>
    <p:sldId id="299" r:id="rId42"/>
    <p:sldId id="300" r:id="rId43"/>
    <p:sldId id="301" r:id="rId44"/>
    <p:sldId id="302" r:id="rId45"/>
    <p:sldId id="304" r:id="rId46"/>
    <p:sldId id="285" r:id="rId47"/>
    <p:sldId id="284" r:id="rId48"/>
    <p:sldId id="309" r:id="rId49"/>
    <p:sldId id="305" r:id="rId50"/>
    <p:sldId id="306" r:id="rId51"/>
    <p:sldId id="307" r:id="rId52"/>
    <p:sldId id="30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69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8D9EA4-8E1B-44BB-8676-848549E8A52A}" type="datetimeFigureOut">
              <a:rPr lang="en-US" smtClean="0"/>
              <a:pPr/>
              <a:t>3/18/2018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A16EBC-C8AF-4D3F-8254-D63E424E4D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smtClean="0"/>
              <a:t>y</a:t>
            </a:r>
            <a:endParaRPr lang="en-US"/>
          </a:p>
        </p:txBody>
      </p:sp>
      <p:sp>
        <p:nvSpPr>
          <p:cNvPr id="4" name="Slide Number Placeholder 3"/>
          <p:cNvSpPr>
            <a:spLocks noGrp="1"/>
          </p:cNvSpPr>
          <p:nvPr>
            <p:ph type="sldNum" sz="quarter" idx="10"/>
          </p:nvPr>
        </p:nvSpPr>
        <p:spPr/>
        <p:txBody>
          <a:bodyPr/>
          <a:lstStyle/>
          <a:p>
            <a:fld id="{5CA16EBC-C8AF-4D3F-8254-D63E424E4D52}"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A4F010-18AC-41D4-8F30-879307753533}" type="datetimeFigureOut">
              <a:rPr lang="en-US" smtClean="0"/>
              <a:pPr/>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4F010-18AC-41D4-8F30-879307753533}" type="datetimeFigureOut">
              <a:rPr lang="en-US" smtClean="0"/>
              <a:pPr/>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4F010-18AC-41D4-8F30-879307753533}" type="datetimeFigureOut">
              <a:rPr lang="en-US" smtClean="0"/>
              <a:pPr/>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EA4F010-18AC-41D4-8F30-879307753533}" type="datetimeFigureOut">
              <a:rPr lang="en-US" smtClean="0"/>
              <a:pPr/>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A4F010-18AC-41D4-8F30-879307753533}" type="datetimeFigureOut">
              <a:rPr lang="en-US" smtClean="0"/>
              <a:pPr/>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EA4F010-18AC-41D4-8F30-879307753533}" type="datetimeFigureOut">
              <a:rPr lang="en-US" smtClean="0"/>
              <a:pPr/>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A4F010-18AC-41D4-8F30-879307753533}" type="datetimeFigureOut">
              <a:rPr lang="en-US" smtClean="0"/>
              <a:pPr/>
              <a:t>3/18/2018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A4F010-18AC-41D4-8F30-879307753533}" type="datetimeFigureOut">
              <a:rPr lang="en-US" smtClean="0"/>
              <a:pPr/>
              <a:t>3/18/2018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A4F010-18AC-41D4-8F30-879307753533}" type="datetimeFigureOut">
              <a:rPr lang="en-US" smtClean="0"/>
              <a:pPr/>
              <a:t>3/18/2018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A4F010-18AC-41D4-8F30-879307753533}" type="datetimeFigureOut">
              <a:rPr lang="en-US" smtClean="0"/>
              <a:pPr/>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A4F010-18AC-41D4-8F30-879307753533}" type="datetimeFigureOut">
              <a:rPr lang="en-US" smtClean="0"/>
              <a:pPr/>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A2B8C-EE24-4F49-AD64-DDD80FC182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4F010-18AC-41D4-8F30-879307753533}" type="datetimeFigureOut">
              <a:rPr lang="en-US" smtClean="0"/>
              <a:pPr/>
              <a:t>3/18/2018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A2B8C-EE24-4F49-AD64-DDD80FC1827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CS" dirty="0" smtClean="0"/>
              <a:t>Масажа горњих екстремитета</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6" descr="birch%20bonney%20axillary%20circumflex%20nerve"/>
          <p:cNvPicPr>
            <a:picLocks noGrp="1" noChangeAspect="1" noChangeArrowheads="1"/>
          </p:cNvPicPr>
          <p:nvPr>
            <p:ph idx="1"/>
          </p:nvPr>
        </p:nvPicPr>
        <p:blipFill>
          <a:blip r:embed="rId2"/>
          <a:srcRect/>
          <a:stretch>
            <a:fillRect/>
          </a:stretch>
        </p:blipFill>
        <p:spPr>
          <a:xfrm>
            <a:off x="1428728" y="571480"/>
            <a:ext cx="4727679" cy="6072230"/>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Стерноклавикуларни зглоб</a:t>
            </a:r>
            <a:endParaRPr lang="en-US" dirty="0"/>
          </a:p>
        </p:txBody>
      </p:sp>
      <p:sp>
        <p:nvSpPr>
          <p:cNvPr id="3" name="Content Placeholder 2"/>
          <p:cNvSpPr>
            <a:spLocks noGrp="1"/>
          </p:cNvSpPr>
          <p:nvPr>
            <p:ph idx="1"/>
          </p:nvPr>
        </p:nvSpPr>
        <p:spPr/>
        <p:txBody>
          <a:bodyPr/>
          <a:lstStyle/>
          <a:p>
            <a:pPr>
              <a:buNone/>
            </a:pPr>
            <a:r>
              <a:rPr lang="sr-Cyrl-CS" dirty="0" smtClean="0"/>
              <a:t>Има танку капсулу,али 4 јака лигамента</a:t>
            </a:r>
          </a:p>
          <a:p>
            <a:endParaRPr lang="sr-Cyrl-CS" dirty="0"/>
          </a:p>
          <a:p>
            <a:r>
              <a:rPr lang="sr-Latn-CS" dirty="0" smtClean="0"/>
              <a:t>lig</a:t>
            </a:r>
            <a:r>
              <a:rPr lang="en-US" dirty="0" smtClean="0"/>
              <a:t> </a:t>
            </a:r>
            <a:r>
              <a:rPr lang="en-US" dirty="0" err="1" smtClean="0"/>
              <a:t>sternoclaviculare</a:t>
            </a:r>
            <a:r>
              <a:rPr lang="sr-Latn-CS" dirty="0" smtClean="0"/>
              <a:t> </a:t>
            </a:r>
            <a:r>
              <a:rPr lang="sr-Latn-CS" dirty="0"/>
              <a:t>a</a:t>
            </a:r>
            <a:r>
              <a:rPr lang="en-US" dirty="0" err="1" smtClean="0"/>
              <a:t>nterior</a:t>
            </a:r>
            <a:endParaRPr lang="en-US" dirty="0"/>
          </a:p>
          <a:p>
            <a:r>
              <a:rPr lang="sr-Latn-CS" dirty="0" smtClean="0"/>
              <a:t>lig </a:t>
            </a:r>
            <a:r>
              <a:rPr lang="en-US" dirty="0" err="1" smtClean="0"/>
              <a:t>sternoclaviculare</a:t>
            </a:r>
            <a:r>
              <a:rPr lang="en-US" dirty="0" smtClean="0"/>
              <a:t> </a:t>
            </a:r>
            <a:r>
              <a:rPr lang="sr-Latn-CS" dirty="0" smtClean="0"/>
              <a:t>p</a:t>
            </a:r>
            <a:r>
              <a:rPr lang="en-US" dirty="0" err="1" smtClean="0"/>
              <a:t>osterior</a:t>
            </a:r>
            <a:endParaRPr lang="en-US" dirty="0"/>
          </a:p>
          <a:p>
            <a:r>
              <a:rPr lang="sr-Latn-CS" dirty="0" smtClean="0"/>
              <a:t>lig </a:t>
            </a:r>
            <a:r>
              <a:rPr lang="sr-Latn-CS" dirty="0"/>
              <a:t>c</a:t>
            </a:r>
            <a:r>
              <a:rPr lang="en-US" dirty="0" err="1" smtClean="0"/>
              <a:t>ostoclavicular</a:t>
            </a:r>
            <a:r>
              <a:rPr lang="sr-Latn-CS" dirty="0"/>
              <a:t>e</a:t>
            </a:r>
            <a:endParaRPr lang="en-US" dirty="0"/>
          </a:p>
          <a:p>
            <a:r>
              <a:rPr lang="sr-Latn-CS" dirty="0" smtClean="0"/>
              <a:t>lig </a:t>
            </a:r>
            <a:r>
              <a:rPr lang="sr-Latn-CS" dirty="0"/>
              <a:t>i</a:t>
            </a:r>
            <a:r>
              <a:rPr lang="en-US" dirty="0" err="1" smtClean="0"/>
              <a:t>nterclavicular</a:t>
            </a:r>
            <a:r>
              <a:rPr lang="sr-Latn-CS" dirty="0" smtClean="0"/>
              <a:t>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6" descr="radialis"/>
          <p:cNvPicPr>
            <a:picLocks noGrp="1" noChangeAspect="1" noChangeArrowheads="1"/>
          </p:cNvPicPr>
          <p:nvPr>
            <p:ph idx="1"/>
          </p:nvPr>
        </p:nvPicPr>
        <p:blipFill>
          <a:blip r:embed="rId2"/>
          <a:srcRect/>
          <a:stretch>
            <a:fillRect/>
          </a:stretch>
        </p:blipFill>
        <p:spPr>
          <a:xfrm>
            <a:off x="1928794" y="285728"/>
            <a:ext cx="4214842" cy="6357982"/>
          </a:xfr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sr-Cyrl-CS" dirty="0" smtClean="0"/>
              <a:t>Бол у рамену</a:t>
            </a:r>
            <a:endParaRPr lang="en-US" dirty="0"/>
          </a:p>
        </p:txBody>
      </p:sp>
      <p:sp>
        <p:nvSpPr>
          <p:cNvPr id="3" name="Content Placeholder 2"/>
          <p:cNvSpPr>
            <a:spLocks noGrp="1"/>
          </p:cNvSpPr>
          <p:nvPr>
            <p:ph idx="1"/>
          </p:nvPr>
        </p:nvSpPr>
        <p:spPr>
          <a:xfrm>
            <a:off x="457200" y="1142984"/>
            <a:ext cx="8229600" cy="4983179"/>
          </a:xfrm>
        </p:spPr>
        <p:txBody>
          <a:bodyPr>
            <a:normAutofit fontScale="92500"/>
          </a:bodyPr>
          <a:lstStyle/>
          <a:p>
            <a:r>
              <a:rPr lang="sr-Cyrl-CS" dirty="0" smtClean="0"/>
              <a:t>3. </a:t>
            </a:r>
            <a:r>
              <a:rPr lang="sr-Cyrl-CS" dirty="0" smtClean="0"/>
              <a:t>по учесталости мускуло-скелетни проблем</a:t>
            </a:r>
          </a:p>
          <a:p>
            <a:r>
              <a:rPr lang="sr-Cyrl-CS" dirty="0" smtClean="0"/>
              <a:t>Може потицати из структура рамена, али и из вратне кичме,торакса,мекоткивних структура...</a:t>
            </a:r>
          </a:p>
          <a:p>
            <a:r>
              <a:rPr lang="sr-Cyrl-CS" dirty="0" smtClean="0"/>
              <a:t>Повреде рамена,хронично оптерећење у окружењу,погоршање од постуралног става..</a:t>
            </a:r>
          </a:p>
          <a:p>
            <a:r>
              <a:rPr lang="sr-Cyrl-CS" dirty="0" smtClean="0"/>
              <a:t>Тенденција за ре-повређивањем</a:t>
            </a:r>
          </a:p>
          <a:p>
            <a:r>
              <a:rPr lang="sr-Cyrl-CS" dirty="0" smtClean="0"/>
              <a:t>Адхезивни капсулитис (</a:t>
            </a:r>
            <a:r>
              <a:rPr lang="sr-Latn-CS" dirty="0" smtClean="0"/>
              <a:t>Frozen sholder),</a:t>
            </a:r>
            <a:r>
              <a:rPr lang="sr-Cyrl-CS" dirty="0" smtClean="0"/>
              <a:t> </a:t>
            </a:r>
            <a:r>
              <a:rPr lang="sr-Latn-CS" dirty="0" smtClean="0"/>
              <a:t>Impingment Sy,</a:t>
            </a:r>
            <a:r>
              <a:rPr lang="en-US" dirty="0" smtClean="0"/>
              <a:t> </a:t>
            </a:r>
            <a:r>
              <a:rPr lang="sr-Latn-CS" dirty="0" smtClean="0"/>
              <a:t>Sy </a:t>
            </a:r>
            <a:r>
              <a:rPr lang="sr-Cyrl-CS" dirty="0" smtClean="0"/>
              <a:t>ротаторне манж</a:t>
            </a:r>
            <a:r>
              <a:rPr lang="en-US" dirty="0" smtClean="0"/>
              <a:t>e</a:t>
            </a:r>
            <a:r>
              <a:rPr lang="sr-Cyrl-CS" dirty="0" smtClean="0"/>
              <a:t>нтне</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sr-Cyrl-CS" dirty="0" smtClean="0"/>
              <a:t>Питања за пацијента са болним раменом</a:t>
            </a:r>
            <a:endParaRPr lang="en-US" dirty="0"/>
          </a:p>
        </p:txBody>
      </p:sp>
      <p:sp>
        <p:nvSpPr>
          <p:cNvPr id="3" name="Content Placeholder 2"/>
          <p:cNvSpPr>
            <a:spLocks noGrp="1"/>
          </p:cNvSpPr>
          <p:nvPr>
            <p:ph idx="1"/>
          </p:nvPr>
        </p:nvSpPr>
        <p:spPr>
          <a:xfrm>
            <a:off x="457200" y="1071546"/>
            <a:ext cx="8229600" cy="5054617"/>
          </a:xfrm>
        </p:spPr>
        <p:txBody>
          <a:bodyPr>
            <a:normAutofit lnSpcReduction="10000"/>
          </a:bodyPr>
          <a:lstStyle/>
          <a:p>
            <a:r>
              <a:rPr lang="sr-Cyrl-CS" dirty="0" smtClean="0"/>
              <a:t>Старост пацијента</a:t>
            </a:r>
          </a:p>
          <a:p>
            <a:r>
              <a:rPr lang="sr-Cyrl-CS" dirty="0" smtClean="0"/>
              <a:t>Механизам повреде</a:t>
            </a:r>
          </a:p>
          <a:p>
            <a:r>
              <a:rPr lang="sr-Cyrl-CS" dirty="0" smtClean="0"/>
              <a:t>Да ли покрет доводи до бола</a:t>
            </a:r>
          </a:p>
          <a:p>
            <a:r>
              <a:rPr lang="sr-Cyrl-CS" dirty="0" smtClean="0"/>
              <a:t>Карактер бола</a:t>
            </a:r>
          </a:p>
          <a:p>
            <a:r>
              <a:rPr lang="sr-Cyrl-CS" dirty="0" smtClean="0"/>
              <a:t>Колико бол траје</a:t>
            </a:r>
          </a:p>
          <a:p>
            <a:r>
              <a:rPr lang="sr-Cyrl-CS" dirty="0" smtClean="0"/>
              <a:t>Постоји ли слабост или испад сензибилитета</a:t>
            </a:r>
          </a:p>
          <a:p>
            <a:r>
              <a:rPr lang="sr-Cyrl-CS" dirty="0" smtClean="0"/>
              <a:t>Чује ли се звук</a:t>
            </a:r>
          </a:p>
          <a:p>
            <a:r>
              <a:rPr lang="sr-Cyrl-CS" dirty="0" smtClean="0"/>
              <a:t>Постоји ли губитак функције и који</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Мишићи</a:t>
            </a:r>
            <a:r>
              <a:rPr lang="sr-Latn-CS" dirty="0" smtClean="0"/>
              <a:t> </a:t>
            </a:r>
            <a:r>
              <a:rPr lang="sr-Cyrl-CS" dirty="0" smtClean="0"/>
              <a:t>ротаторне</a:t>
            </a:r>
            <a:r>
              <a:rPr lang="sr-Latn-CS" dirty="0" smtClean="0"/>
              <a:t> </a:t>
            </a:r>
            <a:r>
              <a:rPr lang="sr-Cyrl-CS" dirty="0" smtClean="0"/>
              <a:t>манжетне</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sr-Cyrl-CS" dirty="0" smtClean="0"/>
              <a:t>Припаја се на великом и малом туберкулуму хумеруса. Канал кроз који пролази тетива бицепса-</a:t>
            </a:r>
            <a:r>
              <a:rPr lang="sr-Latn-CS" sz="3900" dirty="0" smtClean="0"/>
              <a:t>Impigment SY</a:t>
            </a:r>
            <a:endParaRPr lang="sr-Cyrl-CS" sz="3900" dirty="0" smtClean="0"/>
          </a:p>
          <a:p>
            <a:endParaRPr lang="sr-Cyrl-CS" dirty="0" smtClean="0"/>
          </a:p>
          <a:p>
            <a:r>
              <a:rPr lang="sr-Latn-CS" dirty="0" smtClean="0"/>
              <a:t>Musculus </a:t>
            </a:r>
            <a:r>
              <a:rPr lang="sr-Latn-CS" dirty="0"/>
              <a:t>s</a:t>
            </a:r>
            <a:r>
              <a:rPr lang="en-US" dirty="0" err="1" smtClean="0"/>
              <a:t>upraspinatus</a:t>
            </a:r>
            <a:endParaRPr lang="sr-Latn-CS" dirty="0"/>
          </a:p>
          <a:p>
            <a:r>
              <a:rPr lang="sr-Latn-CS" dirty="0" smtClean="0"/>
              <a:t>Musculus </a:t>
            </a:r>
            <a:r>
              <a:rPr lang="sr-Latn-CS" dirty="0"/>
              <a:t>i</a:t>
            </a:r>
            <a:r>
              <a:rPr lang="en-US" dirty="0" err="1" smtClean="0"/>
              <a:t>nfraspinatus</a:t>
            </a:r>
            <a:endParaRPr lang="en-US" dirty="0"/>
          </a:p>
          <a:p>
            <a:r>
              <a:rPr lang="sr-Latn-CS" dirty="0" smtClean="0"/>
              <a:t>Musculus t</a:t>
            </a:r>
            <a:r>
              <a:rPr lang="en-US" dirty="0" err="1" smtClean="0"/>
              <a:t>eres</a:t>
            </a:r>
            <a:r>
              <a:rPr lang="en-US" dirty="0" smtClean="0"/>
              <a:t> minor</a:t>
            </a:r>
            <a:endParaRPr lang="sr-Latn-CS" dirty="0" smtClean="0"/>
          </a:p>
          <a:p>
            <a:r>
              <a:rPr lang="en-US" dirty="0" smtClean="0"/>
              <a:t> </a:t>
            </a:r>
            <a:r>
              <a:rPr lang="sr-Latn-CS" dirty="0" smtClean="0"/>
              <a:t>Musculus s</a:t>
            </a:r>
            <a:r>
              <a:rPr lang="en-US" dirty="0" err="1" smtClean="0"/>
              <a:t>ubscapularis</a:t>
            </a:r>
            <a:endParaRPr lang="sr-Latn-CS" dirty="0" smtClean="0"/>
          </a:p>
          <a:p>
            <a:pPr>
              <a:buNone/>
            </a:pPr>
            <a:r>
              <a:rPr lang="sr-Latn-CS" dirty="0" smtClean="0"/>
              <a:t>Bez bolova</a:t>
            </a:r>
            <a:r>
              <a:rPr lang="en-US" dirty="0" smtClean="0"/>
              <a:t> </a:t>
            </a:r>
            <a:r>
              <a:rPr lang="en-US" dirty="0"/>
              <a:t>0</a:t>
            </a:r>
            <a:r>
              <a:rPr lang="en-US" dirty="0" smtClean="0"/>
              <a:t>°</a:t>
            </a:r>
            <a:r>
              <a:rPr lang="sr-Latn-CS" dirty="0" smtClean="0"/>
              <a:t>,</a:t>
            </a:r>
            <a:r>
              <a:rPr lang="en-US" dirty="0" smtClean="0"/>
              <a:t> 45</a:t>
            </a:r>
            <a:r>
              <a:rPr lang="en-US" dirty="0"/>
              <a:t>° </a:t>
            </a:r>
            <a:r>
              <a:rPr lang="sr-Latn-CS" dirty="0" smtClean="0"/>
              <a:t>d</a:t>
            </a:r>
            <a:r>
              <a:rPr lang="en-US" dirty="0" smtClean="0"/>
              <a:t>o </a:t>
            </a:r>
            <a:r>
              <a:rPr lang="en-US" dirty="0"/>
              <a:t>60°, </a:t>
            </a:r>
            <a:r>
              <a:rPr lang="sr-Latn-CS" dirty="0" smtClean="0"/>
              <a:t>bol </a:t>
            </a:r>
            <a:r>
              <a:rPr lang="sr-Latn-CS" dirty="0" smtClean="0">
                <a:solidFill>
                  <a:srgbClr val="FF0000"/>
                </a:solidFill>
              </a:rPr>
              <a:t>od </a:t>
            </a:r>
            <a:r>
              <a:rPr lang="en-US" dirty="0" smtClean="0">
                <a:solidFill>
                  <a:srgbClr val="FF0000"/>
                </a:solidFill>
              </a:rPr>
              <a:t>60</a:t>
            </a:r>
            <a:r>
              <a:rPr lang="en-US" dirty="0">
                <a:solidFill>
                  <a:srgbClr val="FF0000"/>
                </a:solidFill>
              </a:rPr>
              <a:t>° </a:t>
            </a:r>
            <a:r>
              <a:rPr lang="en-US" dirty="0" smtClean="0">
                <a:solidFill>
                  <a:srgbClr val="FF0000"/>
                </a:solidFill>
              </a:rPr>
              <a:t>d</a:t>
            </a:r>
            <a:r>
              <a:rPr lang="sr-Latn-CS" dirty="0" smtClean="0">
                <a:solidFill>
                  <a:srgbClr val="FF0000"/>
                </a:solidFill>
              </a:rPr>
              <a:t>o</a:t>
            </a:r>
            <a:r>
              <a:rPr lang="en-US" dirty="0" smtClean="0">
                <a:solidFill>
                  <a:srgbClr val="FF0000"/>
                </a:solidFill>
              </a:rPr>
              <a:t> </a:t>
            </a:r>
            <a:r>
              <a:rPr lang="en-US" dirty="0">
                <a:solidFill>
                  <a:srgbClr val="FF0000"/>
                </a:solidFill>
              </a:rPr>
              <a:t>120</a:t>
            </a:r>
            <a:r>
              <a:rPr lang="en-US" dirty="0"/>
              <a:t>°, </a:t>
            </a:r>
            <a:r>
              <a:rPr lang="sr-Latn-CS" dirty="0" smtClean="0"/>
              <a:t>bez bola preko </a:t>
            </a:r>
            <a:r>
              <a:rPr lang="en-US" dirty="0" smtClean="0"/>
              <a:t>120</a:t>
            </a:r>
            <a:r>
              <a:rPr lang="en-US"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4" name="Picture 2"/>
          <p:cNvPicPr>
            <a:picLocks noGrp="1" noChangeAspect="1" noChangeArrowheads="1"/>
          </p:cNvPicPr>
          <p:nvPr>
            <p:ph idx="1"/>
          </p:nvPr>
        </p:nvPicPr>
        <p:blipFill>
          <a:blip r:embed="rId2"/>
          <a:srcRect/>
          <a:stretch>
            <a:fillRect/>
          </a:stretch>
        </p:blipFill>
        <p:spPr bwMode="auto">
          <a:xfrm>
            <a:off x="2214546" y="571480"/>
            <a:ext cx="4643470" cy="6000792"/>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sr-Cyrl-CS" dirty="0" smtClean="0"/>
              <a:t>Крвни судови ГЕ</a:t>
            </a:r>
            <a:endParaRPr lang="en-US" dirty="0"/>
          </a:p>
        </p:txBody>
      </p:sp>
      <p:sp>
        <p:nvSpPr>
          <p:cNvPr id="3" name="Content Placeholder 2"/>
          <p:cNvSpPr>
            <a:spLocks noGrp="1"/>
          </p:cNvSpPr>
          <p:nvPr>
            <p:ph idx="1"/>
          </p:nvPr>
        </p:nvSpPr>
        <p:spPr>
          <a:xfrm>
            <a:off x="457200" y="1071546"/>
            <a:ext cx="8229600" cy="5054617"/>
          </a:xfrm>
        </p:spPr>
        <p:txBody>
          <a:bodyPr>
            <a:normAutofit fontScale="92500" lnSpcReduction="10000"/>
          </a:bodyPr>
          <a:lstStyle/>
          <a:p>
            <a:r>
              <a:rPr lang="sr-Cyrl-CS" dirty="0" smtClean="0"/>
              <a:t>Горњи екстремитети се снабдевају крвљу из </a:t>
            </a:r>
            <a:r>
              <a:rPr lang="en-US" i="1" dirty="0" smtClean="0"/>
              <a:t>a. </a:t>
            </a:r>
            <a:r>
              <a:rPr lang="sr-Latn-CS" i="1" dirty="0" err="1" smtClean="0"/>
              <a:t>s</a:t>
            </a:r>
            <a:r>
              <a:rPr lang="en-US" i="1" dirty="0" err="1" smtClean="0"/>
              <a:t>ubclavia</a:t>
            </a:r>
            <a:r>
              <a:rPr lang="sr-Cyrl-CS" i="1" dirty="0" smtClean="0"/>
              <a:t> и </a:t>
            </a:r>
            <a:r>
              <a:rPr lang="en-US" i="1" dirty="0" smtClean="0"/>
              <a:t>v. </a:t>
            </a:r>
            <a:r>
              <a:rPr lang="en-US" i="1" dirty="0" err="1" smtClean="0"/>
              <a:t>subclavia</a:t>
            </a:r>
            <a:r>
              <a:rPr lang="en-US" i="1" dirty="0" smtClean="0"/>
              <a:t>. </a:t>
            </a:r>
            <a:endParaRPr lang="sr-Cyrl-CS" i="1" dirty="0" smtClean="0"/>
          </a:p>
          <a:p>
            <a:r>
              <a:rPr lang="sr-Cyrl-CS" dirty="0" smtClean="0"/>
              <a:t>Кроз потпазушну јаму пролази неуроваскуларни сноп: </a:t>
            </a:r>
            <a:r>
              <a:rPr lang="sr-Cyrl-CS" i="1" dirty="0" smtClean="0"/>
              <a:t>а</a:t>
            </a:r>
            <a:r>
              <a:rPr lang="en-US" i="1" dirty="0" smtClean="0"/>
              <a:t>. </a:t>
            </a:r>
            <a:r>
              <a:rPr lang="en-US" i="1" dirty="0" err="1" smtClean="0"/>
              <a:t>axilaris</a:t>
            </a:r>
            <a:r>
              <a:rPr lang="en-US" i="1" dirty="0" smtClean="0"/>
              <a:t>, v. </a:t>
            </a:r>
            <a:r>
              <a:rPr lang="en-US" i="1" dirty="0" err="1" smtClean="0"/>
              <a:t>axilaris</a:t>
            </a:r>
            <a:r>
              <a:rPr lang="sr-Cyrl-CS" dirty="0" smtClean="0"/>
              <a:t> и брахијални плексус који се након тога грана на </a:t>
            </a:r>
            <a:r>
              <a:rPr lang="en-US" i="1" dirty="0" smtClean="0"/>
              <a:t>n. </a:t>
            </a:r>
            <a:r>
              <a:rPr lang="en-US" i="1" dirty="0" err="1" smtClean="0"/>
              <a:t>axilaris</a:t>
            </a:r>
            <a:r>
              <a:rPr lang="en-US" i="1" dirty="0" smtClean="0"/>
              <a:t>, n. </a:t>
            </a:r>
            <a:r>
              <a:rPr lang="en-US" i="1" dirty="0" err="1" smtClean="0"/>
              <a:t>ulnaris</a:t>
            </a:r>
            <a:r>
              <a:rPr lang="en-US" i="1" dirty="0" smtClean="0"/>
              <a:t>, n. </a:t>
            </a:r>
            <a:r>
              <a:rPr lang="en-US" i="1" dirty="0" err="1" smtClean="0"/>
              <a:t>radialis</a:t>
            </a:r>
            <a:r>
              <a:rPr lang="en-US" i="1" dirty="0" smtClean="0"/>
              <a:t>, </a:t>
            </a:r>
            <a:r>
              <a:rPr lang="en-US" i="1" dirty="0" err="1" smtClean="0"/>
              <a:t>n.medianus</a:t>
            </a:r>
            <a:r>
              <a:rPr lang="en-US" dirty="0" smtClean="0"/>
              <a:t>.</a:t>
            </a:r>
            <a:r>
              <a:rPr lang="sr-Cyrl-CS" dirty="0" smtClean="0"/>
              <a:t> </a:t>
            </a:r>
          </a:p>
          <a:p>
            <a:r>
              <a:rPr lang="sr-Cyrl-CS" dirty="0" smtClean="0"/>
              <a:t> </a:t>
            </a:r>
            <a:r>
              <a:rPr lang="en-US" dirty="0" err="1" smtClean="0"/>
              <a:t>Предње</a:t>
            </a:r>
            <a:r>
              <a:rPr lang="en-US" dirty="0" smtClean="0"/>
              <a:t> </a:t>
            </a:r>
            <a:r>
              <a:rPr lang="en-US" dirty="0" err="1" smtClean="0"/>
              <a:t>спољном</a:t>
            </a:r>
            <a:r>
              <a:rPr lang="en-US" dirty="0" smtClean="0"/>
              <a:t> </a:t>
            </a:r>
            <a:r>
              <a:rPr lang="en-US" dirty="0" err="1" smtClean="0"/>
              <a:t>страном</a:t>
            </a:r>
            <a:r>
              <a:rPr lang="en-US" dirty="0" smtClean="0"/>
              <a:t> </a:t>
            </a:r>
            <a:r>
              <a:rPr lang="en-US" dirty="0" err="1" smtClean="0"/>
              <a:t>надлакта</a:t>
            </a:r>
            <a:r>
              <a:rPr lang="en-US" dirty="0" smtClean="0"/>
              <a:t> и </a:t>
            </a:r>
            <a:r>
              <a:rPr lang="en-US" dirty="0" err="1" smtClean="0"/>
              <a:t>подлакта</a:t>
            </a:r>
            <a:r>
              <a:rPr lang="en-US" dirty="0" smtClean="0"/>
              <a:t> </a:t>
            </a:r>
            <a:r>
              <a:rPr lang="en-US" dirty="0" err="1" smtClean="0"/>
              <a:t>пролази</a:t>
            </a:r>
            <a:r>
              <a:rPr lang="en-US" dirty="0" smtClean="0"/>
              <a:t> </a:t>
            </a:r>
            <a:r>
              <a:rPr lang="en-US" i="1" dirty="0" smtClean="0"/>
              <a:t>v. </a:t>
            </a:r>
            <a:r>
              <a:rPr lang="en-US" i="1" dirty="0" err="1" smtClean="0"/>
              <a:t>cephalica</a:t>
            </a:r>
            <a:r>
              <a:rPr lang="en-US" dirty="0" smtClean="0"/>
              <a:t>, а </a:t>
            </a:r>
            <a:r>
              <a:rPr lang="en-US" dirty="0" err="1" smtClean="0"/>
              <a:t>унутрашњом</a:t>
            </a:r>
            <a:r>
              <a:rPr lang="en-US" dirty="0" smtClean="0"/>
              <a:t> </a:t>
            </a:r>
            <a:r>
              <a:rPr lang="en-US" i="1" dirty="0" smtClean="0"/>
              <a:t>v. basilica</a:t>
            </a:r>
            <a:r>
              <a:rPr lang="en-US" dirty="0" smtClean="0"/>
              <a:t>. </a:t>
            </a:r>
            <a:r>
              <a:rPr lang="en-US" dirty="0" err="1" smtClean="0"/>
              <a:t>Унутрашњом</a:t>
            </a:r>
            <a:r>
              <a:rPr lang="en-US" dirty="0" smtClean="0"/>
              <a:t> </a:t>
            </a:r>
            <a:r>
              <a:rPr lang="en-US" dirty="0" err="1" smtClean="0"/>
              <a:t>страном</a:t>
            </a:r>
            <a:r>
              <a:rPr lang="en-US" dirty="0" smtClean="0"/>
              <a:t> </a:t>
            </a:r>
            <a:r>
              <a:rPr lang="en-US" dirty="0" err="1" smtClean="0"/>
              <a:t>надлакта</a:t>
            </a:r>
            <a:r>
              <a:rPr lang="en-US" dirty="0" smtClean="0"/>
              <a:t> </a:t>
            </a:r>
            <a:r>
              <a:rPr lang="en-US" dirty="0" err="1" smtClean="0"/>
              <a:t>пролази</a:t>
            </a:r>
            <a:r>
              <a:rPr lang="en-US" dirty="0" smtClean="0"/>
              <a:t> </a:t>
            </a:r>
            <a:r>
              <a:rPr lang="en-US" i="1" dirty="0" smtClean="0"/>
              <a:t>a. </a:t>
            </a:r>
            <a:r>
              <a:rPr lang="en-US" i="1" dirty="0" err="1" smtClean="0"/>
              <a:t>brachialis</a:t>
            </a:r>
            <a:r>
              <a:rPr lang="en-US" dirty="0" smtClean="0"/>
              <a:t>, </a:t>
            </a:r>
            <a:r>
              <a:rPr lang="en-US" dirty="0" err="1" smtClean="0"/>
              <a:t>која</a:t>
            </a:r>
            <a:r>
              <a:rPr lang="en-US" dirty="0" smtClean="0"/>
              <a:t> </a:t>
            </a:r>
            <a:r>
              <a:rPr lang="en-US" dirty="0" err="1" smtClean="0"/>
              <a:t>се</a:t>
            </a:r>
            <a:r>
              <a:rPr lang="en-US" dirty="0" smtClean="0"/>
              <a:t> </a:t>
            </a:r>
            <a:r>
              <a:rPr lang="en-US" dirty="0" err="1" smtClean="0"/>
              <a:t>дели</a:t>
            </a:r>
            <a:r>
              <a:rPr lang="en-US" dirty="0" smtClean="0"/>
              <a:t> </a:t>
            </a:r>
            <a:r>
              <a:rPr lang="en-US" dirty="0" err="1" smtClean="0"/>
              <a:t>на</a:t>
            </a:r>
            <a:r>
              <a:rPr lang="en-US" dirty="0" smtClean="0"/>
              <a:t> </a:t>
            </a:r>
            <a:r>
              <a:rPr lang="en-US" dirty="0" err="1" smtClean="0"/>
              <a:t>улнарну</a:t>
            </a:r>
            <a:r>
              <a:rPr lang="en-US" dirty="0" smtClean="0"/>
              <a:t> и </a:t>
            </a:r>
            <a:r>
              <a:rPr lang="en-US" dirty="0" err="1" smtClean="0"/>
              <a:t>радијалну</a:t>
            </a:r>
            <a:r>
              <a:rPr lang="en-US" dirty="0" smtClean="0"/>
              <a:t> </a:t>
            </a:r>
            <a:r>
              <a:rPr lang="en-US" dirty="0" err="1" smtClean="0"/>
              <a:t>артерију</a:t>
            </a:r>
            <a:r>
              <a:rPr lang="en-US" dirty="0" smtClean="0"/>
              <a:t> у </a:t>
            </a:r>
            <a:r>
              <a:rPr lang="en-US" dirty="0" err="1" smtClean="0"/>
              <a:t>нивоу</a:t>
            </a:r>
            <a:r>
              <a:rPr lang="en-US" dirty="0" smtClean="0"/>
              <a:t> </a:t>
            </a:r>
            <a:r>
              <a:rPr lang="en-US" dirty="0" err="1" smtClean="0"/>
              <a:t>подлакта</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Остале структуре</a:t>
            </a:r>
            <a:r>
              <a:rPr lang="sr-Latn-CS" dirty="0" smtClean="0"/>
              <a:t> </a:t>
            </a:r>
            <a:r>
              <a:rPr lang="sr-Cyrl-CS" dirty="0" smtClean="0"/>
              <a:t>рамена</a:t>
            </a:r>
            <a:endParaRPr lang="en-US" dirty="0"/>
          </a:p>
        </p:txBody>
      </p:sp>
      <p:sp>
        <p:nvSpPr>
          <p:cNvPr id="3" name="Content Placeholder 2"/>
          <p:cNvSpPr>
            <a:spLocks noGrp="1"/>
          </p:cNvSpPr>
          <p:nvPr>
            <p:ph idx="1"/>
          </p:nvPr>
        </p:nvSpPr>
        <p:spPr/>
        <p:txBody>
          <a:bodyPr>
            <a:normAutofit fontScale="85000" lnSpcReduction="10000"/>
          </a:bodyPr>
          <a:lstStyle/>
          <a:p>
            <a:r>
              <a:rPr lang="sr-Latn-CS" u="sng" dirty="0" smtClean="0">
                <a:latin typeface="Calibri" pitchFamily="34" charset="0"/>
                <a:cs typeface="Times New Roman" pitchFamily="18" charset="0"/>
              </a:rPr>
              <a:t>Art </a:t>
            </a:r>
            <a:r>
              <a:rPr lang="sr-Latn-CS" u="sng" dirty="0">
                <a:latin typeface="Calibri" pitchFamily="34" charset="0"/>
                <a:cs typeface="Times New Roman" pitchFamily="18" charset="0"/>
              </a:rPr>
              <a:t>b</a:t>
            </a:r>
            <a:r>
              <a:rPr lang="en-US" u="sng" dirty="0" err="1" smtClean="0">
                <a:latin typeface="Calibri" pitchFamily="34" charset="0"/>
                <a:cs typeface="Times New Roman" pitchFamily="18" charset="0"/>
              </a:rPr>
              <a:t>rachial</a:t>
            </a:r>
            <a:r>
              <a:rPr lang="sr-Latn-CS" u="sng" dirty="0" smtClean="0">
                <a:latin typeface="Calibri" pitchFamily="34" charset="0"/>
                <a:cs typeface="Times New Roman" pitchFamily="18" charset="0"/>
              </a:rPr>
              <a:t>is</a:t>
            </a:r>
            <a:r>
              <a:rPr lang="en-US" dirty="0" smtClean="0">
                <a:latin typeface="Calibri" pitchFamily="34" charset="0"/>
                <a:cs typeface="Times New Roman" pitchFamily="18" charset="0"/>
              </a:rPr>
              <a:t>: </a:t>
            </a:r>
            <a:r>
              <a:rPr lang="sr-Cyrl-CS" dirty="0" smtClean="0">
                <a:latin typeface="Calibri" pitchFamily="34" charset="0"/>
                <a:cs typeface="Times New Roman" pitchFamily="18" charset="0"/>
              </a:rPr>
              <a:t>средином хумеруса,између </a:t>
            </a:r>
            <a:r>
              <a:rPr lang="sr-Latn-CS" dirty="0" smtClean="0">
                <a:latin typeface="Calibri" pitchFamily="34" charset="0"/>
                <a:cs typeface="Times New Roman" pitchFamily="18" charset="0"/>
              </a:rPr>
              <a:t>m.</a:t>
            </a:r>
            <a:r>
              <a:rPr lang="en-US" dirty="0" smtClean="0">
                <a:latin typeface="Calibri" pitchFamily="34" charset="0"/>
                <a:cs typeface="Times New Roman" pitchFamily="18" charset="0"/>
              </a:rPr>
              <a:t>biceps</a:t>
            </a:r>
            <a:endParaRPr lang="en-US" dirty="0">
              <a:latin typeface="Calibri" pitchFamily="34" charset="0"/>
              <a:cs typeface="Times New Roman" pitchFamily="18" charset="0"/>
            </a:endParaRPr>
          </a:p>
          <a:p>
            <a:pPr>
              <a:buNone/>
            </a:pPr>
            <a:r>
              <a:rPr lang="sr-Cyrl-CS" dirty="0" smtClean="0">
                <a:latin typeface="Calibri" pitchFamily="34" charset="0"/>
                <a:cs typeface="Times New Roman" pitchFamily="18" charset="0"/>
              </a:rPr>
              <a:t> </a:t>
            </a:r>
            <a:r>
              <a:rPr lang="sr-Cyrl-CS" dirty="0" smtClean="0">
                <a:latin typeface="Calibri" pitchFamily="34" charset="0"/>
                <a:cs typeface="Times New Roman" pitchFamily="18" charset="0"/>
              </a:rPr>
              <a:t>и </a:t>
            </a:r>
            <a:r>
              <a:rPr lang="sr-Latn-CS" dirty="0" smtClean="0">
                <a:latin typeface="Calibri" pitchFamily="34" charset="0"/>
                <a:cs typeface="Times New Roman" pitchFamily="18" charset="0"/>
              </a:rPr>
              <a:t>m.</a:t>
            </a:r>
            <a:r>
              <a:rPr lang="en-US" dirty="0" smtClean="0">
                <a:latin typeface="Calibri" pitchFamily="34" charset="0"/>
                <a:cs typeface="Times New Roman" pitchFamily="18" charset="0"/>
              </a:rPr>
              <a:t>triceps </a:t>
            </a:r>
            <a:r>
              <a:rPr lang="en-US" dirty="0" err="1">
                <a:latin typeface="Calibri" pitchFamily="34" charset="0"/>
                <a:cs typeface="Times New Roman" pitchFamily="18" charset="0"/>
              </a:rPr>
              <a:t>brachii</a:t>
            </a:r>
            <a:r>
              <a:rPr lang="en-US" dirty="0">
                <a:latin typeface="Calibri" pitchFamily="34" charset="0"/>
                <a:cs typeface="Times New Roman" pitchFamily="18" charset="0"/>
              </a:rPr>
              <a:t>; </a:t>
            </a:r>
            <a:r>
              <a:rPr lang="sr-Cyrl-CS" dirty="0" smtClean="0">
                <a:latin typeface="Calibri" pitchFamily="34" charset="0"/>
                <a:cs typeface="Times New Roman" pitchFamily="18" charset="0"/>
              </a:rPr>
              <a:t>може се палпирати</a:t>
            </a:r>
            <a:r>
              <a:rPr lang="en-US" dirty="0" smtClean="0">
                <a:latin typeface="Calibri" pitchFamily="34" charset="0"/>
                <a:cs typeface="Times New Roman" pitchFamily="18" charset="0"/>
              </a:rPr>
              <a:t>.</a:t>
            </a:r>
            <a:endParaRPr lang="en-US" dirty="0">
              <a:latin typeface="Calibri" pitchFamily="34" charset="0"/>
              <a:cs typeface="Times New Roman" pitchFamily="18" charset="0"/>
            </a:endParaRPr>
          </a:p>
          <a:p>
            <a:r>
              <a:rPr lang="sr-Latn-CS" u="sng" dirty="0" smtClean="0">
                <a:latin typeface="Calibri" pitchFamily="34" charset="0"/>
                <a:cs typeface="Times New Roman" pitchFamily="18" charset="0"/>
              </a:rPr>
              <a:t>V.c</a:t>
            </a:r>
            <a:r>
              <a:rPr lang="en-US" u="sng" dirty="0" err="1" smtClean="0">
                <a:latin typeface="Calibri" pitchFamily="34" charset="0"/>
                <a:cs typeface="Times New Roman" pitchFamily="18" charset="0"/>
              </a:rPr>
              <a:t>ephalic</a:t>
            </a:r>
            <a:r>
              <a:rPr lang="sr-Latn-CS" u="sng" dirty="0" smtClean="0">
                <a:latin typeface="Calibri" pitchFamily="34" charset="0"/>
                <a:cs typeface="Times New Roman" pitchFamily="18" charset="0"/>
              </a:rPr>
              <a:t>a</a:t>
            </a:r>
            <a:r>
              <a:rPr lang="en-US" u="sng" dirty="0" smtClean="0">
                <a:latin typeface="Calibri" pitchFamily="34" charset="0"/>
                <a:cs typeface="Times New Roman" pitchFamily="18" charset="0"/>
              </a:rPr>
              <a:t> </a:t>
            </a:r>
            <a:r>
              <a:rPr lang="sr-Cyrl-CS" dirty="0" smtClean="0">
                <a:latin typeface="Calibri" pitchFamily="34" charset="0"/>
                <a:cs typeface="Times New Roman" pitchFamily="18" charset="0"/>
              </a:rPr>
              <a:t>:</a:t>
            </a:r>
            <a:r>
              <a:rPr lang="en-US" dirty="0" smtClean="0">
                <a:latin typeface="Calibri" pitchFamily="34" charset="0"/>
                <a:cs typeface="Times New Roman" pitchFamily="18" charset="0"/>
              </a:rPr>
              <a:t> </a:t>
            </a:r>
            <a:r>
              <a:rPr lang="sr-Cyrl-CS" dirty="0" smtClean="0">
                <a:latin typeface="Calibri" pitchFamily="34" charset="0"/>
                <a:cs typeface="Times New Roman" pitchFamily="18" charset="0"/>
              </a:rPr>
              <a:t>делто-пекторално, споља</a:t>
            </a:r>
            <a:r>
              <a:rPr lang="en-US" dirty="0" smtClean="0">
                <a:latin typeface="Calibri" pitchFamily="34" charset="0"/>
                <a:cs typeface="Times New Roman" pitchFamily="18" charset="0"/>
              </a:rPr>
              <a:t> </a:t>
            </a:r>
            <a:r>
              <a:rPr lang="sr-Cyrl-CS" dirty="0" smtClean="0">
                <a:latin typeface="Calibri" pitchFamily="34" charset="0"/>
                <a:cs typeface="Times New Roman" pitchFamily="18" charset="0"/>
              </a:rPr>
              <a:t>од </a:t>
            </a:r>
            <a:r>
              <a:rPr lang="sr-Latn-CS" dirty="0" smtClean="0">
                <a:latin typeface="Calibri" pitchFamily="34" charset="0"/>
                <a:cs typeface="Times New Roman" pitchFamily="18" charset="0"/>
              </a:rPr>
              <a:t>m. </a:t>
            </a:r>
            <a:r>
              <a:rPr lang="en-US" dirty="0" smtClean="0">
                <a:latin typeface="Calibri" pitchFamily="34" charset="0"/>
                <a:cs typeface="Times New Roman" pitchFamily="18" charset="0"/>
              </a:rPr>
              <a:t>biceps </a:t>
            </a:r>
            <a:r>
              <a:rPr lang="en-US" dirty="0" err="1" smtClean="0">
                <a:latin typeface="Calibri" pitchFamily="34" charset="0"/>
                <a:cs typeface="Times New Roman" pitchFamily="18" charset="0"/>
              </a:rPr>
              <a:t>brachii</a:t>
            </a:r>
            <a:endParaRPr lang="en-US" dirty="0">
              <a:latin typeface="Calibri" pitchFamily="34" charset="0"/>
              <a:cs typeface="Times New Roman" pitchFamily="18" charset="0"/>
            </a:endParaRPr>
          </a:p>
          <a:p>
            <a:r>
              <a:rPr lang="sr-Latn-CS" u="sng" dirty="0" smtClean="0">
                <a:latin typeface="Calibri" pitchFamily="34" charset="0"/>
                <a:cs typeface="Times New Roman" pitchFamily="18" charset="0"/>
              </a:rPr>
              <a:t>V b</a:t>
            </a:r>
            <a:r>
              <a:rPr lang="en-US" u="sng" dirty="0" err="1" smtClean="0">
                <a:latin typeface="Calibri" pitchFamily="34" charset="0"/>
                <a:cs typeface="Times New Roman" pitchFamily="18" charset="0"/>
              </a:rPr>
              <a:t>asilic</a:t>
            </a:r>
            <a:r>
              <a:rPr lang="sr-Latn-CS" u="sng" dirty="0">
                <a:latin typeface="Calibri" pitchFamily="34" charset="0"/>
                <a:cs typeface="Times New Roman" pitchFamily="18" charset="0"/>
              </a:rPr>
              <a:t>a</a:t>
            </a:r>
            <a:r>
              <a:rPr lang="en-US" dirty="0" smtClean="0">
                <a:latin typeface="Calibri" pitchFamily="34" charset="0"/>
                <a:cs typeface="Times New Roman" pitchFamily="18" charset="0"/>
              </a:rPr>
              <a:t>:</a:t>
            </a:r>
            <a:r>
              <a:rPr lang="sr-Cyrl-CS" dirty="0" smtClean="0">
                <a:latin typeface="Calibri" pitchFamily="34" charset="0"/>
                <a:cs typeface="Times New Roman" pitchFamily="18" charset="0"/>
              </a:rPr>
              <a:t> површно</a:t>
            </a:r>
            <a:r>
              <a:rPr lang="sr-Latn-CS" dirty="0" smtClean="0">
                <a:latin typeface="Calibri" pitchFamily="34" charset="0"/>
                <a:cs typeface="Times New Roman" pitchFamily="18" charset="0"/>
              </a:rPr>
              <a:t>,</a:t>
            </a:r>
            <a:r>
              <a:rPr lang="sr-Cyrl-CS" dirty="0" smtClean="0">
                <a:latin typeface="Calibri" pitchFamily="34" charset="0"/>
                <a:cs typeface="Times New Roman" pitchFamily="18" charset="0"/>
              </a:rPr>
              <a:t>с</a:t>
            </a:r>
            <a:r>
              <a:rPr lang="sr-Cyrl-CS" dirty="0" smtClean="0">
                <a:latin typeface="Calibri" pitchFamily="34" charset="0"/>
                <a:cs typeface="Times New Roman" pitchFamily="18" charset="0"/>
              </a:rPr>
              <a:t>редином</a:t>
            </a:r>
            <a:r>
              <a:rPr lang="en-US" dirty="0" smtClean="0">
                <a:latin typeface="Calibri" pitchFamily="34" charset="0"/>
                <a:cs typeface="Times New Roman" pitchFamily="18" charset="0"/>
              </a:rPr>
              <a:t> </a:t>
            </a:r>
            <a:r>
              <a:rPr lang="en-US" dirty="0" err="1" smtClean="0">
                <a:latin typeface="Calibri" pitchFamily="34" charset="0"/>
                <a:cs typeface="Times New Roman" pitchFamily="18" charset="0"/>
              </a:rPr>
              <a:t>humerus</a:t>
            </a:r>
            <a:r>
              <a:rPr lang="sr-Latn-CS" dirty="0" smtClean="0">
                <a:latin typeface="Calibri" pitchFamily="34" charset="0"/>
                <a:cs typeface="Times New Roman" pitchFamily="18" charset="0"/>
              </a:rPr>
              <a:t>a</a:t>
            </a:r>
            <a:r>
              <a:rPr lang="sr-Cyrl-CS" dirty="0" smtClean="0">
                <a:latin typeface="Calibri" pitchFamily="34" charset="0"/>
                <a:cs typeface="Times New Roman" pitchFamily="18" charset="0"/>
              </a:rPr>
              <a:t>,</a:t>
            </a:r>
            <a:r>
              <a:rPr lang="en-US" dirty="0" smtClean="0">
                <a:latin typeface="Calibri" pitchFamily="34" charset="0"/>
                <a:cs typeface="Times New Roman" pitchFamily="18" charset="0"/>
              </a:rPr>
              <a:t> </a:t>
            </a:r>
            <a:r>
              <a:rPr lang="sr-Cyrl-CS" dirty="0" smtClean="0">
                <a:latin typeface="Calibri" pitchFamily="34" charset="0"/>
                <a:cs typeface="Times New Roman" pitchFamily="18" charset="0"/>
              </a:rPr>
              <a:t>између </a:t>
            </a:r>
            <a:r>
              <a:rPr lang="sr-Latn-CS" dirty="0" smtClean="0">
                <a:latin typeface="Calibri" pitchFamily="34" charset="0"/>
                <a:cs typeface="Times New Roman" pitchFamily="18" charset="0"/>
              </a:rPr>
              <a:t>m.</a:t>
            </a:r>
            <a:r>
              <a:rPr lang="en-US" dirty="0" smtClean="0">
                <a:latin typeface="Calibri" pitchFamily="34" charset="0"/>
                <a:cs typeface="Times New Roman" pitchFamily="18" charset="0"/>
              </a:rPr>
              <a:t>biceps </a:t>
            </a:r>
            <a:r>
              <a:rPr lang="en-US" dirty="0">
                <a:latin typeface="Calibri" pitchFamily="34" charset="0"/>
                <a:cs typeface="Times New Roman" pitchFamily="18" charset="0"/>
              </a:rPr>
              <a:t>and </a:t>
            </a:r>
            <a:r>
              <a:rPr lang="sr-Latn-CS" dirty="0" smtClean="0">
                <a:latin typeface="Calibri" pitchFamily="34" charset="0"/>
                <a:cs typeface="Times New Roman" pitchFamily="18" charset="0"/>
              </a:rPr>
              <a:t>m.</a:t>
            </a:r>
            <a:r>
              <a:rPr lang="en-US" dirty="0" smtClean="0">
                <a:latin typeface="Calibri" pitchFamily="34" charset="0"/>
                <a:cs typeface="Times New Roman" pitchFamily="18" charset="0"/>
              </a:rPr>
              <a:t>triceps </a:t>
            </a:r>
            <a:r>
              <a:rPr lang="en-US" dirty="0" err="1">
                <a:latin typeface="Calibri" pitchFamily="34" charset="0"/>
                <a:cs typeface="Times New Roman" pitchFamily="18" charset="0"/>
              </a:rPr>
              <a:t>brachii</a:t>
            </a:r>
            <a:r>
              <a:rPr lang="en-US" dirty="0">
                <a:latin typeface="Calibri" pitchFamily="34" charset="0"/>
                <a:cs typeface="Times New Roman" pitchFamily="18" charset="0"/>
              </a:rPr>
              <a:t>.</a:t>
            </a:r>
          </a:p>
          <a:p>
            <a:r>
              <a:rPr lang="sr-Latn-CS" u="sng" dirty="0" smtClean="0">
                <a:latin typeface="Calibri" pitchFamily="34" charset="0"/>
                <a:cs typeface="Times New Roman" pitchFamily="18" charset="0"/>
              </a:rPr>
              <a:t>V.m</a:t>
            </a:r>
            <a:r>
              <a:rPr lang="en-US" u="sng" dirty="0" err="1" smtClean="0">
                <a:latin typeface="Calibri" pitchFamily="34" charset="0"/>
                <a:cs typeface="Times New Roman" pitchFamily="18" charset="0"/>
              </a:rPr>
              <a:t>edian</a:t>
            </a:r>
            <a:r>
              <a:rPr lang="sr-Latn-CS" u="sng" dirty="0" smtClean="0">
                <a:latin typeface="Calibri" pitchFamily="34" charset="0"/>
                <a:cs typeface="Times New Roman" pitchFamily="18" charset="0"/>
              </a:rPr>
              <a:t>a</a:t>
            </a:r>
            <a:r>
              <a:rPr lang="en-US" u="sng" dirty="0" smtClean="0">
                <a:latin typeface="Calibri" pitchFamily="34" charset="0"/>
                <a:cs typeface="Times New Roman" pitchFamily="18" charset="0"/>
              </a:rPr>
              <a:t> </a:t>
            </a:r>
            <a:r>
              <a:rPr lang="en-US" u="sng" dirty="0" err="1" smtClean="0">
                <a:latin typeface="Calibri" pitchFamily="34" charset="0"/>
                <a:cs typeface="Times New Roman" pitchFamily="18" charset="0"/>
              </a:rPr>
              <a:t>cubi</a:t>
            </a:r>
            <a:r>
              <a:rPr lang="sr-Latn-CS" u="sng" dirty="0" smtClean="0">
                <a:latin typeface="Calibri" pitchFamily="34" charset="0"/>
                <a:cs typeface="Times New Roman" pitchFamily="18" charset="0"/>
              </a:rPr>
              <a:t>ti </a:t>
            </a:r>
            <a:r>
              <a:rPr lang="sr-Cyrl-CS" dirty="0" smtClean="0">
                <a:latin typeface="Calibri" pitchFamily="34" charset="0"/>
                <a:cs typeface="Times New Roman" pitchFamily="18" charset="0"/>
              </a:rPr>
              <a:t>спаја</a:t>
            </a:r>
            <a:r>
              <a:rPr lang="sr-Latn-CS" dirty="0" smtClean="0">
                <a:latin typeface="Calibri" pitchFamily="34" charset="0"/>
                <a:cs typeface="Times New Roman" pitchFamily="18" charset="0"/>
              </a:rPr>
              <a:t> </a:t>
            </a:r>
            <a:r>
              <a:rPr lang="sr-Cyrl-CS" dirty="0" smtClean="0">
                <a:latin typeface="Calibri" pitchFamily="34" charset="0"/>
                <a:cs typeface="Times New Roman" pitchFamily="18" charset="0"/>
              </a:rPr>
              <a:t>цефаличну и базиличну вену</a:t>
            </a:r>
            <a:r>
              <a:rPr lang="en-US" dirty="0" smtClean="0">
                <a:latin typeface="Calibri" pitchFamily="34" charset="0"/>
                <a:cs typeface="Times New Roman" pitchFamily="18" charset="0"/>
              </a:rPr>
              <a:t>.</a:t>
            </a:r>
            <a:endParaRPr lang="en-US" dirty="0">
              <a:latin typeface="Calibri" pitchFamily="34" charset="0"/>
              <a:cs typeface="Times New Roman" pitchFamily="18" charset="0"/>
            </a:endParaRPr>
          </a:p>
          <a:p>
            <a:r>
              <a:rPr lang="en-US" dirty="0" smtClean="0">
                <a:latin typeface="Calibri" pitchFamily="34" charset="0"/>
                <a:cs typeface="Times New Roman" pitchFamily="18" charset="0"/>
              </a:rPr>
              <a:t>E</a:t>
            </a:r>
            <a:r>
              <a:rPr lang="sr-Cyrl-CS" dirty="0" smtClean="0">
                <a:latin typeface="Calibri" pitchFamily="34" charset="0"/>
                <a:cs typeface="Times New Roman" pitchFamily="18" charset="0"/>
              </a:rPr>
              <a:t>питрохлеарни лимфни чворови</a:t>
            </a:r>
            <a:r>
              <a:rPr lang="en-US" dirty="0" smtClean="0">
                <a:latin typeface="Calibri" pitchFamily="34" charset="0"/>
                <a:cs typeface="Times New Roman" pitchFamily="18" charset="0"/>
              </a:rPr>
              <a:t>: </a:t>
            </a:r>
            <a:r>
              <a:rPr lang="sr-Cyrl-CS" dirty="0" smtClean="0">
                <a:latin typeface="Calibri" pitchFamily="34" charset="0"/>
                <a:cs typeface="Times New Roman" pitchFamily="18" charset="0"/>
              </a:rPr>
              <a:t>од медијалног епикондила, дуж</a:t>
            </a:r>
            <a:r>
              <a:rPr lang="en-US" dirty="0" smtClean="0">
                <a:latin typeface="Calibri" pitchFamily="34" charset="0"/>
                <a:cs typeface="Times New Roman" pitchFamily="18" charset="0"/>
              </a:rPr>
              <a:t> </a:t>
            </a:r>
            <a:r>
              <a:rPr lang="sr-Cyrl-CS" dirty="0" smtClean="0">
                <a:latin typeface="Calibri" pitchFamily="34" charset="0"/>
                <a:cs typeface="Times New Roman" pitchFamily="18" charset="0"/>
              </a:rPr>
              <a:t>супракондиларне</a:t>
            </a:r>
            <a:r>
              <a:rPr lang="sr-Latn-CS" dirty="0" smtClean="0">
                <a:latin typeface="Calibri" pitchFamily="34" charset="0"/>
                <a:cs typeface="Times New Roman" pitchFamily="18" charset="0"/>
              </a:rPr>
              <a:t> </a:t>
            </a:r>
            <a:r>
              <a:rPr lang="sr-Cyrl-CS" dirty="0" smtClean="0">
                <a:latin typeface="Calibri" pitchFamily="34" charset="0"/>
                <a:cs typeface="Times New Roman" pitchFamily="18" charset="0"/>
              </a:rPr>
              <a:t>линије</a:t>
            </a:r>
          </a:p>
          <a:p>
            <a:r>
              <a:rPr lang="en-US" dirty="0" smtClean="0">
                <a:latin typeface="Calibri" pitchFamily="34" charset="0"/>
                <a:cs typeface="Times New Roman" pitchFamily="18" charset="0"/>
              </a:rPr>
              <a:t> M</a:t>
            </a:r>
            <a:r>
              <a:rPr lang="sr-Cyrl-CS" dirty="0" smtClean="0">
                <a:latin typeface="Calibri" pitchFamily="34" charset="0"/>
                <a:cs typeface="Times New Roman" pitchFamily="18" charset="0"/>
              </a:rPr>
              <a:t>ишићи рамене регије</a:t>
            </a:r>
            <a:endParaRPr lang="en-US" dirty="0">
              <a:latin typeface="Calibri" pitchFamily="34"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a:srcRect/>
          <a:stretch>
            <a:fillRect/>
          </a:stretch>
        </p:blipFill>
        <p:spPr bwMode="auto">
          <a:xfrm>
            <a:off x="1928794" y="714356"/>
            <a:ext cx="4569081" cy="5786478"/>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dirty="0" smtClean="0"/>
              <a:t>K</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285852" y="0"/>
            <a:ext cx="4394606" cy="6429396"/>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a:srcRect/>
          <a:stretch>
            <a:fillRect/>
          </a:stretch>
        </p:blipFill>
        <p:spPr bwMode="auto">
          <a:xfrm>
            <a:off x="2694929" y="571480"/>
            <a:ext cx="4734591" cy="6000792"/>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0034" y="714356"/>
            <a:ext cx="8229600" cy="5383219"/>
          </a:xfrm>
        </p:spPr>
        <p:txBody>
          <a:bodyPr>
            <a:normAutofit fontScale="77500" lnSpcReduction="20000"/>
          </a:bodyPr>
          <a:lstStyle/>
          <a:p>
            <a:pPr>
              <a:buNone/>
            </a:pPr>
            <a:r>
              <a:rPr lang="sr-Latn-CS" sz="3600" u="sng" dirty="0" smtClean="0"/>
              <a:t>Art </a:t>
            </a:r>
            <a:r>
              <a:rPr lang="sr-Cyrl-CS" sz="3600" u="sng" dirty="0" smtClean="0"/>
              <a:t> </a:t>
            </a:r>
            <a:r>
              <a:rPr lang="sr-Latn-CS" sz="3600" u="sng" dirty="0" smtClean="0"/>
              <a:t>glenohumeralis</a:t>
            </a:r>
            <a:endParaRPr lang="sr-Cyrl-CS" sz="3600" u="sng" dirty="0" smtClean="0"/>
          </a:p>
          <a:p>
            <a:r>
              <a:rPr lang="en-US" dirty="0" smtClean="0"/>
              <a:t>Fl–90</a:t>
            </a:r>
            <a:r>
              <a:rPr lang="en-US" dirty="0"/>
              <a:t>°</a:t>
            </a:r>
          </a:p>
          <a:p>
            <a:r>
              <a:rPr lang="en-US" dirty="0" smtClean="0"/>
              <a:t>Ext–45</a:t>
            </a:r>
            <a:r>
              <a:rPr lang="en-US" dirty="0"/>
              <a:t>°</a:t>
            </a:r>
          </a:p>
          <a:p>
            <a:r>
              <a:rPr lang="en-US" dirty="0" smtClean="0"/>
              <a:t>Abd–90</a:t>
            </a:r>
            <a:r>
              <a:rPr lang="en-US" dirty="0"/>
              <a:t>° </a:t>
            </a:r>
            <a:r>
              <a:rPr lang="sr-Cyrl-CS" dirty="0" smtClean="0"/>
              <a:t>-</a:t>
            </a:r>
            <a:r>
              <a:rPr lang="en-US" dirty="0" smtClean="0"/>
              <a:t> </a:t>
            </a:r>
            <a:r>
              <a:rPr lang="en-US" dirty="0"/>
              <a:t>120°</a:t>
            </a:r>
          </a:p>
          <a:p>
            <a:r>
              <a:rPr lang="en-US" dirty="0" smtClean="0"/>
              <a:t>Add–45</a:t>
            </a:r>
            <a:r>
              <a:rPr lang="en-US" dirty="0"/>
              <a:t>°</a:t>
            </a:r>
          </a:p>
          <a:p>
            <a:r>
              <a:rPr lang="en-US" dirty="0" smtClean="0"/>
              <a:t>Medial</a:t>
            </a:r>
            <a:r>
              <a:rPr lang="sr-Latn-CS" dirty="0" smtClean="0"/>
              <a:t>na</a:t>
            </a:r>
            <a:r>
              <a:rPr lang="en-US" dirty="0" smtClean="0"/>
              <a:t> rot–55</a:t>
            </a:r>
            <a:r>
              <a:rPr lang="en-US" dirty="0"/>
              <a:t>°, </a:t>
            </a:r>
            <a:r>
              <a:rPr lang="en-US" dirty="0" smtClean="0"/>
              <a:t> </a:t>
            </a:r>
            <a:r>
              <a:rPr lang="en-US" dirty="0" smtClean="0"/>
              <a:t>lateral</a:t>
            </a:r>
            <a:r>
              <a:rPr lang="sr-Latn-CS" dirty="0" smtClean="0"/>
              <a:t>na</a:t>
            </a:r>
            <a:r>
              <a:rPr lang="en-US" dirty="0" smtClean="0"/>
              <a:t> </a:t>
            </a:r>
            <a:r>
              <a:rPr lang="en-US" dirty="0" smtClean="0"/>
              <a:t>40</a:t>
            </a:r>
            <a:r>
              <a:rPr lang="en-US" dirty="0"/>
              <a:t>° to 45</a:t>
            </a:r>
            <a:r>
              <a:rPr lang="en-US" dirty="0" smtClean="0"/>
              <a:t>°</a:t>
            </a:r>
            <a:endParaRPr lang="en-US" dirty="0"/>
          </a:p>
          <a:p>
            <a:pPr>
              <a:buNone/>
            </a:pPr>
            <a:r>
              <a:rPr lang="sr-Latn-CS" sz="3600" u="sng" dirty="0" smtClean="0"/>
              <a:t>Art </a:t>
            </a:r>
            <a:r>
              <a:rPr lang="sr-Cyrl-CS" sz="3600" u="sng" dirty="0" smtClean="0"/>
              <a:t> </a:t>
            </a:r>
            <a:r>
              <a:rPr lang="sr-Latn-CS" sz="3600" u="sng" dirty="0" smtClean="0"/>
              <a:t>s</a:t>
            </a:r>
            <a:r>
              <a:rPr lang="en-US" sz="3600" u="sng" dirty="0" err="1" smtClean="0"/>
              <a:t>ternoclavicular</a:t>
            </a:r>
            <a:r>
              <a:rPr lang="sr-Latn-CS" sz="3600" u="sng" dirty="0" smtClean="0"/>
              <a:t>is</a:t>
            </a:r>
            <a:endParaRPr lang="en-US" sz="3600" u="sng" dirty="0"/>
          </a:p>
          <a:p>
            <a:pPr>
              <a:buNone/>
            </a:pPr>
            <a:r>
              <a:rPr lang="sr-Cyrl-CS" dirty="0" smtClean="0"/>
              <a:t>Битан за покрете рамена и занемарен у дисфункцији рамена</a:t>
            </a:r>
            <a:endParaRPr lang="en-US" dirty="0"/>
          </a:p>
          <a:p>
            <a:r>
              <a:rPr lang="en-US" dirty="0" err="1" smtClean="0"/>
              <a:t>Eleva</a:t>
            </a:r>
            <a:r>
              <a:rPr lang="sr-Latn-CS" dirty="0" smtClean="0"/>
              <a:t>cija</a:t>
            </a:r>
            <a:r>
              <a:rPr lang="en-US" dirty="0" smtClean="0"/>
              <a:t>–45</a:t>
            </a:r>
            <a:r>
              <a:rPr lang="en-US" dirty="0" smtClean="0"/>
              <a:t>°</a:t>
            </a:r>
            <a:r>
              <a:rPr lang="sr-Cyrl-CS" dirty="0" smtClean="0"/>
              <a:t>-</a:t>
            </a:r>
            <a:r>
              <a:rPr lang="en-US" dirty="0" smtClean="0"/>
              <a:t> </a:t>
            </a:r>
            <a:r>
              <a:rPr lang="en-US" dirty="0"/>
              <a:t>60°</a:t>
            </a:r>
          </a:p>
          <a:p>
            <a:r>
              <a:rPr lang="en-US" dirty="0" err="1" smtClean="0"/>
              <a:t>Depres</a:t>
            </a:r>
            <a:r>
              <a:rPr lang="sr-Latn-CS" dirty="0" smtClean="0"/>
              <a:t>ija</a:t>
            </a:r>
            <a:r>
              <a:rPr lang="en-US" dirty="0" smtClean="0"/>
              <a:t>–10</a:t>
            </a:r>
            <a:r>
              <a:rPr lang="en-US" dirty="0"/>
              <a:t>°</a:t>
            </a:r>
          </a:p>
          <a:p>
            <a:r>
              <a:rPr lang="en-US" dirty="0" err="1" smtClean="0"/>
              <a:t>Protra</a:t>
            </a:r>
            <a:r>
              <a:rPr lang="sr-Latn-CS" dirty="0" smtClean="0"/>
              <a:t>kcija</a:t>
            </a:r>
            <a:r>
              <a:rPr lang="en-US" dirty="0" smtClean="0"/>
              <a:t>/</a:t>
            </a:r>
            <a:r>
              <a:rPr lang="en-US" dirty="0" err="1" smtClean="0"/>
              <a:t>retra</a:t>
            </a:r>
            <a:r>
              <a:rPr lang="sr-Latn-CS" dirty="0" smtClean="0"/>
              <a:t>kcija</a:t>
            </a:r>
            <a:r>
              <a:rPr lang="en-US" dirty="0" smtClean="0"/>
              <a:t>–20</a:t>
            </a:r>
            <a:r>
              <a:rPr lang="en-US" dirty="0"/>
              <a:t>° </a:t>
            </a:r>
            <a:r>
              <a:rPr lang="sr-Cyrl-CS" dirty="0" smtClean="0"/>
              <a:t>-</a:t>
            </a:r>
            <a:r>
              <a:rPr lang="en-US" dirty="0" smtClean="0"/>
              <a:t>30</a:t>
            </a:r>
            <a:r>
              <a:rPr lang="en-US" dirty="0"/>
              <a:t>°</a:t>
            </a:r>
          </a:p>
          <a:p>
            <a:r>
              <a:rPr lang="en-US" dirty="0" smtClean="0"/>
              <a:t>Rota</a:t>
            </a:r>
            <a:r>
              <a:rPr lang="sr-Latn-CS" dirty="0" smtClean="0"/>
              <a:t>cija</a:t>
            </a:r>
            <a:r>
              <a:rPr lang="en-US" dirty="0" smtClean="0"/>
              <a:t>–30</a:t>
            </a:r>
            <a:r>
              <a:rPr lang="en-US" dirty="0" smtClean="0"/>
              <a:t>°</a:t>
            </a:r>
            <a:r>
              <a:rPr lang="sr-Cyrl-CS" dirty="0" smtClean="0"/>
              <a:t>-</a:t>
            </a:r>
            <a:r>
              <a:rPr lang="en-US" dirty="0" smtClean="0"/>
              <a:t> </a:t>
            </a:r>
            <a:r>
              <a:rPr lang="en-US" dirty="0"/>
              <a:t>50°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714356"/>
            <a:ext cx="8229600" cy="5411807"/>
          </a:xfrm>
        </p:spPr>
        <p:txBody>
          <a:bodyPr>
            <a:normAutofit fontScale="70000" lnSpcReduction="20000"/>
          </a:bodyPr>
          <a:lstStyle/>
          <a:p>
            <a:endParaRPr lang="en-US" i="1" dirty="0"/>
          </a:p>
          <a:p>
            <a:pPr>
              <a:buNone/>
            </a:pPr>
            <a:r>
              <a:rPr lang="sr-Cyrl-CS" sz="6000" u="sng" dirty="0" smtClean="0"/>
              <a:t>А</a:t>
            </a:r>
            <a:r>
              <a:rPr lang="sr-Latn-CS" sz="6000" u="sng" dirty="0" smtClean="0"/>
              <a:t>rt</a:t>
            </a:r>
            <a:r>
              <a:rPr lang="en-US" sz="6000" u="sng" dirty="0" smtClean="0"/>
              <a:t> </a:t>
            </a:r>
            <a:r>
              <a:rPr lang="en-US" sz="6000" u="sng" dirty="0" err="1" smtClean="0"/>
              <a:t>acromioclavicular</a:t>
            </a:r>
            <a:r>
              <a:rPr lang="sr-Latn-CS" sz="6000" u="sng" dirty="0" smtClean="0"/>
              <a:t>e</a:t>
            </a:r>
            <a:r>
              <a:rPr lang="en-US" sz="6000" u="sng" dirty="0" smtClean="0"/>
              <a:t> </a:t>
            </a:r>
            <a:endParaRPr lang="sr-Cyrl-CS" sz="6000" u="sng" dirty="0" smtClean="0"/>
          </a:p>
          <a:p>
            <a:r>
              <a:rPr lang="en-US" sz="3400" dirty="0" smtClean="0"/>
              <a:t>Protraction/retraction–20°</a:t>
            </a:r>
            <a:endParaRPr lang="sr-Latn-CS" sz="3400" dirty="0" smtClean="0"/>
          </a:p>
          <a:p>
            <a:r>
              <a:rPr lang="en-US" sz="3400" dirty="0" smtClean="0"/>
              <a:t>Elevation–20</a:t>
            </a:r>
            <a:r>
              <a:rPr lang="en-US" sz="3400" dirty="0"/>
              <a:t>°</a:t>
            </a:r>
          </a:p>
          <a:p>
            <a:r>
              <a:rPr lang="en-US" sz="3400" dirty="0"/>
              <a:t>Rotation–45°</a:t>
            </a:r>
          </a:p>
          <a:p>
            <a:pPr>
              <a:buNone/>
            </a:pPr>
            <a:r>
              <a:rPr lang="sr-Latn-CS" sz="5100" u="sng" dirty="0" smtClean="0"/>
              <a:t>Art s</a:t>
            </a:r>
            <a:r>
              <a:rPr lang="en-US" sz="5100" u="sng" dirty="0" err="1" smtClean="0"/>
              <a:t>capulothora</a:t>
            </a:r>
            <a:r>
              <a:rPr lang="sr-Latn-CS" sz="5100" u="sng" dirty="0" smtClean="0"/>
              <a:t>calis</a:t>
            </a:r>
            <a:endParaRPr lang="en-US" sz="5100" u="sng" dirty="0"/>
          </a:p>
          <a:p>
            <a:r>
              <a:rPr lang="en-US" sz="3400" dirty="0" err="1" smtClean="0"/>
              <a:t>Eleva</a:t>
            </a:r>
            <a:r>
              <a:rPr lang="sr-Latn-CS" sz="3400" dirty="0" smtClean="0"/>
              <a:t>cija</a:t>
            </a:r>
            <a:endParaRPr lang="en-US" sz="3400" dirty="0"/>
          </a:p>
          <a:p>
            <a:r>
              <a:rPr lang="en-US" sz="3400" dirty="0" err="1" smtClean="0"/>
              <a:t>Depre</a:t>
            </a:r>
            <a:r>
              <a:rPr lang="sr-Latn-CS" sz="3400" dirty="0" smtClean="0"/>
              <a:t>sija</a:t>
            </a:r>
            <a:endParaRPr lang="en-US" sz="3400" dirty="0"/>
          </a:p>
          <a:p>
            <a:r>
              <a:rPr lang="en-US" sz="3400" dirty="0" err="1" smtClean="0"/>
              <a:t>Protra</a:t>
            </a:r>
            <a:r>
              <a:rPr lang="sr-Latn-CS" sz="3400" dirty="0" smtClean="0"/>
              <a:t>kcija</a:t>
            </a:r>
            <a:endParaRPr lang="en-US" sz="3400" dirty="0"/>
          </a:p>
          <a:p>
            <a:r>
              <a:rPr lang="en-US" sz="3400" dirty="0" err="1" smtClean="0"/>
              <a:t>Retra</a:t>
            </a:r>
            <a:r>
              <a:rPr lang="sr-Latn-CS" sz="3400" dirty="0" smtClean="0"/>
              <a:t>kcija</a:t>
            </a:r>
            <a:endParaRPr lang="en-US" sz="3400" dirty="0"/>
          </a:p>
          <a:p>
            <a:r>
              <a:rPr lang="sr-Latn-CS" sz="3400" dirty="0" smtClean="0"/>
              <a:t>Unutrašnja </a:t>
            </a:r>
            <a:r>
              <a:rPr lang="en-US" sz="3400" dirty="0" err="1" smtClean="0"/>
              <a:t>rota</a:t>
            </a:r>
            <a:r>
              <a:rPr lang="sr-Latn-CS" sz="3400" dirty="0" smtClean="0"/>
              <a:t>cija</a:t>
            </a:r>
            <a:r>
              <a:rPr lang="en-US" sz="3400" dirty="0" smtClean="0"/>
              <a:t> </a:t>
            </a:r>
            <a:endParaRPr lang="en-US" sz="3400" dirty="0"/>
          </a:p>
          <a:p>
            <a:r>
              <a:rPr lang="sr-Latn-CS" sz="3400" dirty="0" smtClean="0"/>
              <a:t>Spoljašnja </a:t>
            </a:r>
            <a:r>
              <a:rPr lang="en-US" sz="3400" dirty="0" err="1" smtClean="0"/>
              <a:t>rota</a:t>
            </a:r>
            <a:r>
              <a:rPr lang="sr-Latn-CS" sz="3400" dirty="0" smtClean="0"/>
              <a:t>cija</a:t>
            </a:r>
            <a:endParaRPr lang="en-US" sz="3400" dirty="0"/>
          </a:p>
          <a:p>
            <a:r>
              <a:rPr lang="en-US" sz="3400" dirty="0"/>
              <a:t>Anterior tilt </a:t>
            </a:r>
            <a:r>
              <a:rPr lang="en-US" sz="3400" dirty="0" smtClean="0"/>
              <a:t>(</a:t>
            </a:r>
            <a:r>
              <a:rPr lang="sr-Cyrl-CS" sz="3400" dirty="0" smtClean="0"/>
              <a:t>доњи подиже хрскавицу ребра</a:t>
            </a:r>
            <a:r>
              <a:rPr lang="en-US" sz="3400" dirty="0" smtClean="0"/>
              <a:t>)</a:t>
            </a:r>
            <a:endParaRPr lang="en-US" sz="3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2214547" y="428604"/>
            <a:ext cx="4143392" cy="5857916"/>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a:srcRect/>
          <a:stretch>
            <a:fillRect/>
          </a:stretch>
        </p:blipFill>
        <p:spPr bwMode="auto">
          <a:xfrm>
            <a:off x="1000100" y="1142984"/>
            <a:ext cx="7162800" cy="5220512"/>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a:srcRect/>
          <a:stretch>
            <a:fillRect/>
          </a:stretch>
        </p:blipFill>
        <p:spPr bwMode="auto">
          <a:xfrm>
            <a:off x="1495425" y="1753394"/>
            <a:ext cx="6153150" cy="4219575"/>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CS" dirty="0" smtClean="0"/>
              <a:t>Frozen sholder (adhezivni kapsulitis)</a:t>
            </a:r>
            <a:endParaRPr lang="en-US" dirty="0"/>
          </a:p>
        </p:txBody>
      </p:sp>
      <p:sp>
        <p:nvSpPr>
          <p:cNvPr id="3" name="Content Placeholder 2"/>
          <p:cNvSpPr>
            <a:spLocks noGrp="1"/>
          </p:cNvSpPr>
          <p:nvPr>
            <p:ph idx="1"/>
          </p:nvPr>
        </p:nvSpPr>
        <p:spPr/>
        <p:txBody>
          <a:bodyPr>
            <a:normAutofit lnSpcReduction="10000"/>
          </a:bodyPr>
          <a:lstStyle/>
          <a:p>
            <a:r>
              <a:rPr lang="sr-Cyrl-CS" dirty="0" smtClean="0"/>
              <a:t>Укоченост (“спор почетак”)</a:t>
            </a:r>
            <a:endParaRPr lang="en-US" dirty="0"/>
          </a:p>
          <a:p>
            <a:r>
              <a:rPr lang="sr-Cyrl-CS" dirty="0" smtClean="0"/>
              <a:t>Бол близу припоја м.делтоидеуса</a:t>
            </a:r>
            <a:endParaRPr lang="en-US" dirty="0"/>
          </a:p>
          <a:p>
            <a:r>
              <a:rPr lang="sr-Cyrl-CS" dirty="0" smtClean="0"/>
              <a:t>Немогућност спавања на болесној страни</a:t>
            </a:r>
            <a:endParaRPr lang="en-US" dirty="0"/>
          </a:p>
          <a:p>
            <a:r>
              <a:rPr lang="sr-Cyrl-CS" dirty="0" smtClean="0"/>
              <a:t>Болна и ограничена елевација и спољна ротација</a:t>
            </a:r>
            <a:endParaRPr lang="en-US" dirty="0"/>
          </a:p>
          <a:p>
            <a:r>
              <a:rPr lang="sr-Cyrl-CS" dirty="0" smtClean="0"/>
              <a:t>Укоченост од спазма и адхезија</a:t>
            </a:r>
            <a:endParaRPr lang="en-US" dirty="0"/>
          </a:p>
          <a:p>
            <a:r>
              <a:rPr lang="sr-Cyrl-CS" dirty="0" smtClean="0"/>
              <a:t>Атрофија мишића ротаторне манжетне</a:t>
            </a:r>
            <a:endParaRPr lang="en-US" dirty="0"/>
          </a:p>
          <a:p>
            <a:r>
              <a:rPr lang="sr-Cyrl-CS" dirty="0" smtClean="0"/>
              <a:t>Мала локална осетљивост</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sr-Cyrl-CS" dirty="0" smtClean="0"/>
          </a:p>
          <a:p>
            <a:pPr>
              <a:buNone/>
            </a:pPr>
            <a:endParaRPr lang="sr-Cyrl-CS" dirty="0" smtClean="0"/>
          </a:p>
          <a:p>
            <a:pPr>
              <a:buNone/>
            </a:pPr>
            <a:endParaRPr lang="sr-Cyrl-CS" dirty="0" smtClean="0"/>
          </a:p>
          <a:p>
            <a:pPr>
              <a:buNone/>
            </a:pPr>
            <a:r>
              <a:rPr lang="sr-Cyrl-CS" dirty="0" smtClean="0"/>
              <a:t> </a:t>
            </a:r>
            <a:r>
              <a:rPr lang="sr-Cyrl-CS" dirty="0" smtClean="0"/>
              <a:t>           </a:t>
            </a:r>
            <a:r>
              <a:rPr lang="sr-Cyrl-CS" sz="6000" dirty="0" smtClean="0"/>
              <a:t>РЕГИЈА  ПОДЛАКТА</a:t>
            </a:r>
            <a:endParaRPr lang="en-US" sz="6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7" descr="Extens podlakta"/>
          <p:cNvPicPr>
            <a:picLocks noGrp="1" noChangeAspect="1" noChangeArrowheads="1"/>
          </p:cNvPicPr>
          <p:nvPr>
            <p:ph sz="half" idx="4294967295"/>
          </p:nvPr>
        </p:nvPicPr>
        <p:blipFill>
          <a:blip r:embed="rId2"/>
          <a:srcRect/>
          <a:stretch>
            <a:fillRect/>
          </a:stretch>
        </p:blipFill>
        <p:spPr>
          <a:xfrm>
            <a:off x="0" y="381000"/>
            <a:ext cx="4527550" cy="6477000"/>
          </a:xfrm>
          <a:noFill/>
        </p:spPr>
      </p:pic>
      <p:pic>
        <p:nvPicPr>
          <p:cNvPr id="22531" name="Picture 8" descr="Flex podlakta"/>
          <p:cNvPicPr>
            <a:picLocks noGrp="1" noChangeAspect="1" noChangeArrowheads="1"/>
          </p:cNvPicPr>
          <p:nvPr>
            <p:ph sz="half" idx="4294967295"/>
          </p:nvPr>
        </p:nvPicPr>
        <p:blipFill>
          <a:blip r:embed="rId3"/>
          <a:srcRect/>
          <a:stretch>
            <a:fillRect/>
          </a:stretch>
        </p:blipFill>
        <p:spPr>
          <a:xfrm>
            <a:off x="4610100" y="685800"/>
            <a:ext cx="4533900" cy="5440363"/>
          </a:xfr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 descr="Flex podlakta"/>
          <p:cNvPicPr>
            <a:picLocks noGrp="1" noChangeAspect="1" noChangeArrowheads="1"/>
          </p:cNvPicPr>
          <p:nvPr>
            <p:ph idx="1"/>
          </p:nvPr>
        </p:nvPicPr>
        <p:blipFill>
          <a:blip r:embed="rId2"/>
          <a:srcRect/>
          <a:stretch>
            <a:fillRect/>
          </a:stretch>
        </p:blipFill>
        <p:spPr>
          <a:xfrm>
            <a:off x="2686050" y="685800"/>
            <a:ext cx="4705350" cy="5791200"/>
          </a:xfrm>
          <a:noFill/>
        </p:spPr>
      </p:pic>
      <p:sp>
        <p:nvSpPr>
          <p:cNvPr id="39940" name="Rectangle 4"/>
          <p:cNvSpPr>
            <a:spLocks noGrp="1" noChangeArrowheads="1"/>
          </p:cNvSpPr>
          <p:nvPr>
            <p:ph type="title"/>
          </p:nvPr>
        </p:nvSpPr>
        <p:spPr>
          <a:xfrm>
            <a:off x="457200" y="274638"/>
            <a:ext cx="2590800" cy="2316162"/>
          </a:xfrm>
        </p:spPr>
        <p:txBody>
          <a:bodyPr/>
          <a:lstStyle/>
          <a:p>
            <a:pPr eaLnBrk="1" fontAlgn="auto" hangingPunct="1">
              <a:spcAft>
                <a:spcPts val="0"/>
              </a:spcAft>
              <a:defRPr/>
            </a:pPr>
            <a:r>
              <a:rPr lang="sr-Latn-CS" smtClean="0"/>
              <a:t>Duboki mišići podlakta</a:t>
            </a: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sr-Cyrl-CS" dirty="0" smtClean="0"/>
          </a:p>
          <a:p>
            <a:pPr>
              <a:buNone/>
            </a:pPr>
            <a:endParaRPr lang="sr-Cyrl-CS" dirty="0" smtClean="0"/>
          </a:p>
          <a:p>
            <a:pPr>
              <a:buNone/>
            </a:pPr>
            <a:endParaRPr lang="sr-Cyrl-CS" dirty="0" smtClean="0"/>
          </a:p>
          <a:p>
            <a:pPr>
              <a:buNone/>
            </a:pPr>
            <a:r>
              <a:rPr lang="sr-Cyrl-CS" dirty="0" smtClean="0"/>
              <a:t> </a:t>
            </a:r>
            <a:r>
              <a:rPr lang="sr-Cyrl-CS" dirty="0" smtClean="0"/>
              <a:t>                </a:t>
            </a:r>
            <a:r>
              <a:rPr lang="sr-Cyrl-CS" sz="6000" dirty="0" smtClean="0"/>
              <a:t>РЕГИЈА  РАМЕНА</a:t>
            </a:r>
            <a:endParaRPr lang="en-US" sz="6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descr="scoi-cts"/>
          <p:cNvPicPr>
            <a:picLocks noGrp="1" noChangeAspect="1" noChangeArrowheads="1"/>
          </p:cNvPicPr>
          <p:nvPr>
            <p:ph sz="half" idx="1"/>
          </p:nvPr>
        </p:nvPicPr>
        <p:blipFill>
          <a:blip r:embed="rId2"/>
          <a:srcRect/>
          <a:stretch>
            <a:fillRect/>
          </a:stretch>
        </p:blipFill>
        <p:spPr>
          <a:xfrm>
            <a:off x="0" y="1828800"/>
            <a:ext cx="4267200" cy="4133850"/>
          </a:xfrm>
          <a:noFill/>
        </p:spPr>
      </p:pic>
      <p:pic>
        <p:nvPicPr>
          <p:cNvPr id="32771" name="Picture 8" descr="Tenar i hipoten"/>
          <p:cNvPicPr>
            <a:picLocks noGrp="1" noChangeAspect="1" noChangeArrowheads="1"/>
          </p:cNvPicPr>
          <p:nvPr>
            <p:ph sz="half" idx="2"/>
          </p:nvPr>
        </p:nvPicPr>
        <p:blipFill>
          <a:blip r:embed="rId3"/>
          <a:srcRect/>
          <a:stretch>
            <a:fillRect/>
          </a:stretch>
        </p:blipFill>
        <p:spPr>
          <a:xfrm>
            <a:off x="4267200" y="1219200"/>
            <a:ext cx="4495800" cy="5005388"/>
          </a:xfrm>
          <a:noFill/>
        </p:spPr>
      </p:pic>
      <p:sp>
        <p:nvSpPr>
          <p:cNvPr id="41988" name="Rectangle 4"/>
          <p:cNvSpPr>
            <a:spLocks noGrp="1" noChangeArrowheads="1"/>
          </p:cNvSpPr>
          <p:nvPr>
            <p:ph type="title"/>
          </p:nvPr>
        </p:nvSpPr>
        <p:spPr>
          <a:xfrm>
            <a:off x="457200" y="274638"/>
            <a:ext cx="8229600" cy="563562"/>
          </a:xfrm>
        </p:spPr>
        <p:txBody>
          <a:bodyPr>
            <a:normAutofit fontScale="90000"/>
          </a:bodyPr>
          <a:lstStyle/>
          <a:p>
            <a:pPr eaLnBrk="1" fontAlgn="auto" hangingPunct="1">
              <a:spcAft>
                <a:spcPts val="0"/>
              </a:spcAft>
              <a:defRPr/>
            </a:pPr>
            <a:r>
              <a:rPr lang="sr-Latn-CS" sz="4000" smtClean="0"/>
              <a:t>Karpalni tunel i mišići šake</a:t>
            </a:r>
            <a:endParaRPr lang="en-US" sz="400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9784"/>
          </a:xfrm>
        </p:spPr>
        <p:txBody>
          <a:bodyPr/>
          <a:lstStyle/>
          <a:p>
            <a:r>
              <a:rPr lang="sr-Cyrl-CS" dirty="0" smtClean="0"/>
              <a:t>Масажа горњих екстремитета</a:t>
            </a:r>
            <a:endParaRPr lang="en-US" dirty="0"/>
          </a:p>
        </p:txBody>
      </p:sp>
      <p:sp>
        <p:nvSpPr>
          <p:cNvPr id="3" name="Content Placeholder 2"/>
          <p:cNvSpPr>
            <a:spLocks noGrp="1"/>
          </p:cNvSpPr>
          <p:nvPr>
            <p:ph idx="1"/>
          </p:nvPr>
        </p:nvSpPr>
        <p:spPr/>
        <p:txBody>
          <a:bodyPr>
            <a:normAutofit fontScale="70000" lnSpcReduction="20000"/>
          </a:bodyPr>
          <a:lstStyle/>
          <a:p>
            <a:r>
              <a:rPr lang="sr-Cyrl-CS" dirty="0" smtClean="0"/>
              <a:t>обухвата масажу прстију и шаке, ручног зглоба, подлакта, лакта, надлакта и рамена. </a:t>
            </a:r>
            <a:r>
              <a:rPr lang="sr-Cyrl-CS" dirty="0" smtClean="0"/>
              <a:t> </a:t>
            </a:r>
            <a:r>
              <a:rPr lang="sr-Cyrl-CS" dirty="0" smtClean="0"/>
              <a:t>у смеру кретања венског и лимфног  тока, </a:t>
            </a:r>
            <a:r>
              <a:rPr lang="sr-Cyrl-CS" dirty="0" smtClean="0"/>
              <a:t>тј</a:t>
            </a:r>
            <a:r>
              <a:rPr lang="sr-Cyrl-CS" dirty="0" smtClean="0"/>
              <a:t> </a:t>
            </a:r>
            <a:r>
              <a:rPr lang="sr-Cyrl-CS" dirty="0" smtClean="0"/>
              <a:t>од дисталних, ка проксималним деловима . Када постоји оток на горњем екстремитету, прво се обрађују проксимални делови руке.</a:t>
            </a:r>
            <a:endParaRPr lang="en-US" dirty="0" smtClean="0"/>
          </a:p>
          <a:p>
            <a:r>
              <a:rPr lang="sr-Cyrl-CS" dirty="0" smtClean="0"/>
              <a:t>пацијент </a:t>
            </a:r>
            <a:r>
              <a:rPr lang="sr-Cyrl-CS" dirty="0" smtClean="0"/>
              <a:t> </a:t>
            </a:r>
            <a:r>
              <a:rPr lang="sr-Cyrl-CS" dirty="0" smtClean="0"/>
              <a:t>лежи или седи.</a:t>
            </a:r>
          </a:p>
          <a:p>
            <a:r>
              <a:rPr lang="sr-Cyrl-CS" dirty="0" smtClean="0"/>
              <a:t>За време масаже шаке и прстију подлакат и шака се налазе на помоћном масажном столу, шака је опуштена, а прсти благо флектирани. Масер седи насупрот пацијанта. Приликом масаже подлакта, рука пацијента је у нешто већој флексији у лакту, у супинацији, а потом и пронацији. </a:t>
            </a:r>
          </a:p>
          <a:p>
            <a:r>
              <a:rPr lang="sr-Cyrl-CS" dirty="0" smtClean="0"/>
              <a:t>Приликом масаже надлакта, положај је сличан као и при масажи подлакта, са мало већом  абдукцијом у рамену. Приликом масаже рамена у седећем положају пацијент руке ослања на своје натколенице, а масер стоји иза пацијента</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71480"/>
          </a:xfrm>
        </p:spPr>
        <p:txBody>
          <a:bodyPr>
            <a:normAutofit fontScale="90000"/>
          </a:bodyPr>
          <a:lstStyle/>
          <a:p>
            <a:r>
              <a:rPr lang="sr-Cyrl-CS" dirty="0" smtClean="0"/>
              <a:t>Масажа горњих екстремитета</a:t>
            </a:r>
            <a:endParaRPr lang="en-US" dirty="0"/>
          </a:p>
        </p:txBody>
      </p:sp>
      <p:sp>
        <p:nvSpPr>
          <p:cNvPr id="3" name="Content Placeholder 2"/>
          <p:cNvSpPr>
            <a:spLocks noGrp="1"/>
          </p:cNvSpPr>
          <p:nvPr>
            <p:ph idx="1"/>
          </p:nvPr>
        </p:nvSpPr>
        <p:spPr>
          <a:xfrm>
            <a:off x="457200" y="642918"/>
            <a:ext cx="8229600" cy="5483245"/>
          </a:xfrm>
        </p:spPr>
        <p:txBody>
          <a:bodyPr>
            <a:noAutofit/>
          </a:bodyPr>
          <a:lstStyle/>
          <a:p>
            <a:r>
              <a:rPr lang="sr-Cyrl-CS" sz="2000" dirty="0" smtClean="0"/>
              <a:t>почиње </a:t>
            </a:r>
            <a:r>
              <a:rPr lang="sr-Cyrl-CS" sz="2000" b="1" dirty="0" smtClean="0"/>
              <a:t>масажом прстију</a:t>
            </a:r>
            <a:r>
              <a:rPr lang="sr-Cyrl-CS" sz="2000" dirty="0" smtClean="0"/>
              <a:t>. Глађење прстију  изводи се палцем и кажипрстом  сваког прста посебно. Глађење се изводи на дорзалној, воларној и на латералним странама прстију, у смеру од треће фаланге ка корену прста. </a:t>
            </a:r>
            <a:r>
              <a:rPr lang="sr-Cyrl-CS" sz="2000" dirty="0" smtClean="0"/>
              <a:t>Иф </a:t>
            </a:r>
            <a:r>
              <a:rPr lang="sr-Cyrl-CS" sz="2000" dirty="0" smtClean="0"/>
              <a:t>зглобови се обрађују кружним трљањем палцем и кажипрстом. Потом </a:t>
            </a:r>
            <a:r>
              <a:rPr lang="sr-Cyrl-CS" sz="2000" dirty="0" smtClean="0"/>
              <a:t> </a:t>
            </a:r>
            <a:r>
              <a:rPr lang="sr-Cyrl-CS" sz="2000" dirty="0" smtClean="0"/>
              <a:t>тракција зглобова прстију и пасивни покрети </a:t>
            </a:r>
            <a:r>
              <a:rPr lang="sr-Cyrl-CS" sz="2000" dirty="0" smtClean="0"/>
              <a:t>прст</a:t>
            </a:r>
            <a:endParaRPr lang="en-US" sz="2000" dirty="0" smtClean="0"/>
          </a:p>
          <a:p>
            <a:r>
              <a:rPr lang="sr-Cyrl-CS" sz="2000" b="1" dirty="0" smtClean="0"/>
              <a:t>Масажа шаке </a:t>
            </a:r>
            <a:r>
              <a:rPr lang="sr-Cyrl-CS" sz="2000" dirty="0" smtClean="0"/>
              <a:t>се изводи прво на дорзалној, а потом палмарној страни. Глађење дорзалне стране шаке започиње се длановима, а потом палцем. Међукоштане мишиће гладимо јагодицама прстију. Постављањем тенара на дорзалну страну шаке пацијента можемо извршити растезање </a:t>
            </a:r>
            <a:r>
              <a:rPr lang="sr-Cyrl-CS" sz="2000" u="sng" dirty="0" smtClean="0"/>
              <a:t>(„ломљење“) шаке</a:t>
            </a:r>
            <a:r>
              <a:rPr lang="sr-Cyrl-CS" sz="2000" dirty="0" smtClean="0"/>
              <a:t>. Палмарну страну шаке масирамо </a:t>
            </a:r>
            <a:r>
              <a:rPr lang="sr-Cyrl-CS" sz="2000" dirty="0" smtClean="0"/>
              <a:t> већим притиском. </a:t>
            </a:r>
            <a:r>
              <a:rPr lang="sr-Cyrl-CS" sz="2000" dirty="0" smtClean="0"/>
              <a:t>Глађење и трљање дорзалне стране шаке можемо вршити тенаром, интерфалангеалним зглобовима, палцем. Трљање палцем изводимо линеарно или кружно. Ефикасније трљање длана палчевима, а посебно тенара и хипотенара пацијентове шаке, можемо спровести ако шаку пацијента ухватимо на специфичан начин, вршећи отварање длана . Тенар и хипотенар можемо и гњечити, палцем и кажипрстом</a:t>
            </a:r>
            <a:endParaRPr lang="en-US"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54164"/>
          </a:xfrm>
        </p:spPr>
        <p:txBody>
          <a:bodyPr>
            <a:normAutofit fontScale="90000"/>
          </a:bodyPr>
          <a:lstStyle/>
          <a:p>
            <a:r>
              <a:rPr lang="en-US" dirty="0" smtClean="0"/>
              <a:t/>
            </a:r>
            <a:br>
              <a:rPr lang="en-US" dirty="0" smtClean="0"/>
            </a:br>
            <a:r>
              <a:rPr lang="ru-RU" dirty="0" smtClean="0"/>
              <a:t>Глађење воларне, дорзалне и бочних страна прстију палцем и кажипрстом </a:t>
            </a:r>
            <a:br>
              <a:rPr lang="ru-RU" dirty="0" smtClean="0"/>
            </a:br>
            <a:r>
              <a:rPr lang="en-US" dirty="0" smtClean="0"/>
              <a:t>	</a:t>
            </a:r>
            <a:br>
              <a:rPr lang="en-US" dirty="0" smtClean="0"/>
            </a:b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428596" y="2130627"/>
            <a:ext cx="6715172" cy="4155893"/>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54230"/>
          </a:xfrm>
        </p:spPr>
        <p:txBody>
          <a:bodyPr>
            <a:normAutofit fontScale="90000"/>
          </a:bodyPr>
          <a:lstStyle/>
          <a:p>
            <a:r>
              <a:rPr lang="en-US" dirty="0" smtClean="0"/>
              <a:t/>
            </a:r>
            <a:br>
              <a:rPr lang="en-US" dirty="0" smtClean="0"/>
            </a:br>
            <a:r>
              <a:rPr lang="ru-RU" dirty="0" smtClean="0"/>
              <a:t>Трљање иф зглобова, кружним покретима јагодицама палца и кажипрста </a:t>
            </a:r>
            <a:br>
              <a:rPr lang="ru-RU"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srcRect/>
          <a:stretch>
            <a:fillRect/>
          </a:stretch>
        </p:blipFill>
        <p:spPr bwMode="auto">
          <a:xfrm>
            <a:off x="538683" y="2071679"/>
            <a:ext cx="5400156" cy="392909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Тракција прстију </a:t>
            </a:r>
            <a:br>
              <a:rPr lang="sr-Cyrl-CS"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642910" y="1428736"/>
            <a:ext cx="7217661" cy="4390124"/>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Глађење дорзалне стране шаке  јагодицама прстију и палчевима </a:t>
            </a:r>
            <a:br>
              <a:rPr lang="ru-RU" dirty="0" smtClean="0"/>
            </a:br>
            <a:r>
              <a:rPr lang="en-US" dirty="0" smtClean="0"/>
              <a:t>	</a:t>
            </a:r>
            <a:br>
              <a:rPr lang="en-US" dirty="0" smtClean="0"/>
            </a:b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357158" y="1428736"/>
            <a:ext cx="8239416" cy="4983983"/>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Глађење међукоштаних мишића шаке </a:t>
            </a:r>
            <a:br>
              <a:rPr lang="sr-Cyrl-CS"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500033" y="1428736"/>
            <a:ext cx="7244799" cy="4567373"/>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Глађење палмарне стране шаке тенаром </a:t>
            </a:r>
            <a:br>
              <a:rPr lang="ru-RU"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srcRect/>
          <a:stretch>
            <a:fillRect/>
          </a:stretch>
        </p:blipFill>
        <p:spPr bwMode="auto">
          <a:xfrm>
            <a:off x="357158" y="1434057"/>
            <a:ext cx="7429552" cy="4610538"/>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2528"/>
          </a:xfrm>
        </p:spPr>
        <p:txBody>
          <a:bodyPr>
            <a:normAutofit fontScale="90000"/>
          </a:bodyPr>
          <a:lstStyle/>
          <a:p>
            <a:endParaRPr lang="en-US" dirty="0"/>
          </a:p>
        </p:txBody>
      </p:sp>
      <p:sp>
        <p:nvSpPr>
          <p:cNvPr id="3" name="Content Placeholder 2"/>
          <p:cNvSpPr>
            <a:spLocks noGrp="1"/>
          </p:cNvSpPr>
          <p:nvPr>
            <p:ph idx="1"/>
          </p:nvPr>
        </p:nvSpPr>
        <p:spPr>
          <a:xfrm>
            <a:off x="457200" y="642918"/>
            <a:ext cx="8229600" cy="5483245"/>
          </a:xfrm>
        </p:spPr>
        <p:txBody>
          <a:bodyPr>
            <a:normAutofit fontScale="70000" lnSpcReduction="20000"/>
          </a:bodyPr>
          <a:lstStyle/>
          <a:p>
            <a:r>
              <a:rPr lang="sr-Cyrl-CS" dirty="0" smtClean="0"/>
              <a:t>Масажа </a:t>
            </a:r>
            <a:r>
              <a:rPr lang="sr-Cyrl-CS" b="1" dirty="0" smtClean="0"/>
              <a:t>корена шаке </a:t>
            </a:r>
            <a:r>
              <a:rPr lang="sr-Cyrl-CS" dirty="0" smtClean="0"/>
              <a:t>почиње извођењем пасивних покрета у зглобу ручја. Капсула ручног зглоба обрађује се глађењем и полукружним трљањем палчевима, и са дорзалне и са воларне стране зглоба. На крају се изводи тракција ручног зглоба.</a:t>
            </a:r>
          </a:p>
          <a:p>
            <a:endParaRPr lang="sr-Cyrl-CS" dirty="0" smtClean="0"/>
          </a:p>
          <a:p>
            <a:endParaRPr lang="en-US" dirty="0" smtClean="0"/>
          </a:p>
          <a:p>
            <a:r>
              <a:rPr lang="sr-Cyrl-CS" dirty="0" smtClean="0"/>
              <a:t>Приликом масаже </a:t>
            </a:r>
            <a:r>
              <a:rPr lang="sr-Cyrl-CS" b="1" dirty="0" smtClean="0"/>
              <a:t>подлакта</a:t>
            </a:r>
            <a:r>
              <a:rPr lang="sr-Cyrl-CS" dirty="0" smtClean="0"/>
              <a:t>, пацијентов подлакат се поставља у семифлектиран положај. Глађење се изводи једном руком, целом површином шаке, док друга рука придржава шаку пацијента. Врши се такозвано „обухватно“ глађење, са палцем у опозицији. Потом се прелази на изоловано масирање флексора шаке и прстију и екстензора шаке и прстију. </a:t>
            </a:r>
          </a:p>
          <a:p>
            <a:r>
              <a:rPr lang="sr-Cyrl-CS" dirty="0" smtClean="0"/>
              <a:t>При масажи левог подлакта масер флексоре масира левом руком, а екстензоре шаке десном руком</a:t>
            </a:r>
            <a:r>
              <a:rPr lang="sr-Cyrl-CS" dirty="0" smtClean="0"/>
              <a:t>. </a:t>
            </a:r>
            <a:r>
              <a:rPr lang="sr-Cyrl-CS" dirty="0" smtClean="0"/>
              <a:t>Т</a:t>
            </a:r>
            <a:r>
              <a:rPr lang="sr-Cyrl-CS" dirty="0" smtClean="0"/>
              <a:t>рљањем </a:t>
            </a:r>
            <a:r>
              <a:rPr lang="sr-Cyrl-CS" dirty="0" smtClean="0"/>
              <a:t>подлакта, линеарно, кружно или спирално, јагодицама прстију и палца. Гњечење се изводи у облику страничног искривљења и цеђења, а лупкање у виду меког сецкања. Растресање, ваљање, растезање се такође користе на овом делу горњих екстремитета</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r>
              <a:rPr lang="sr-Cyrl-CS" dirty="0" smtClean="0"/>
              <a:t>Коштани елементи</a:t>
            </a:r>
            <a:endParaRPr lang="en-US" dirty="0"/>
          </a:p>
        </p:txBody>
      </p:sp>
      <p:sp>
        <p:nvSpPr>
          <p:cNvPr id="3" name="Content Placeholder 2"/>
          <p:cNvSpPr>
            <a:spLocks noGrp="1"/>
          </p:cNvSpPr>
          <p:nvPr>
            <p:ph idx="1"/>
          </p:nvPr>
        </p:nvSpPr>
        <p:spPr>
          <a:xfrm>
            <a:off x="457200" y="1071546"/>
            <a:ext cx="8229600" cy="5054617"/>
          </a:xfrm>
        </p:spPr>
        <p:txBody>
          <a:bodyPr/>
          <a:lstStyle/>
          <a:p>
            <a:r>
              <a:rPr lang="sr-Latn-CS" dirty="0" smtClean="0"/>
              <a:t>Humerus:tuberculum major et minor</a:t>
            </a:r>
          </a:p>
          <a:p>
            <a:r>
              <a:rPr lang="sr-Latn-CS" dirty="0" smtClean="0"/>
              <a:t>Scapula(2-7 rebra):spina-fossa superior et inf</a:t>
            </a:r>
          </a:p>
          <a:p>
            <a:r>
              <a:rPr lang="sr-Latn-CS" dirty="0" smtClean="0"/>
              <a:t>Clavicula (S)</a:t>
            </a:r>
          </a:p>
          <a:p>
            <a:r>
              <a:rPr lang="sr-Latn-CS" dirty="0" smtClean="0"/>
              <a:t>Sternum:manumbrium sterni</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Обухватно глађење мишића подлакта </a:t>
            </a:r>
            <a:br>
              <a:rPr lang="sr-Cyrl-CS" dirty="0" smtClean="0"/>
            </a:br>
            <a:r>
              <a:rPr lang="en-US" dirty="0" smtClean="0"/>
              <a:t>	</a:t>
            </a:r>
            <a:br>
              <a:rPr lang="en-US" dirty="0" smtClean="0"/>
            </a:br>
            <a:endParaRPr lang="en-US" dirty="0"/>
          </a:p>
        </p:txBody>
      </p:sp>
      <p:pic>
        <p:nvPicPr>
          <p:cNvPr id="7170" name="Picture 2"/>
          <p:cNvPicPr>
            <a:picLocks noGrp="1" noChangeAspect="1" noChangeArrowheads="1"/>
          </p:cNvPicPr>
          <p:nvPr>
            <p:ph idx="1"/>
          </p:nvPr>
        </p:nvPicPr>
        <p:blipFill>
          <a:blip r:embed="rId2"/>
          <a:srcRect/>
          <a:stretch>
            <a:fillRect/>
          </a:stretch>
        </p:blipFill>
        <p:spPr bwMode="auto">
          <a:xfrm>
            <a:off x="214281" y="1357298"/>
            <a:ext cx="8354833" cy="5237837"/>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Трљање мишића предње и задње стране подлакта јагодицама палца и прстију </a:t>
            </a:r>
            <a:br>
              <a:rPr lang="ru-RU" dirty="0" smtClean="0"/>
            </a:br>
            <a:r>
              <a:rPr lang="en-US" dirty="0" smtClean="0"/>
              <a:t>	</a:t>
            </a:r>
            <a:br>
              <a:rPr lang="en-US" dirty="0" smtClean="0"/>
            </a:br>
            <a:endParaRPr lang="en-US" dirty="0"/>
          </a:p>
        </p:txBody>
      </p:sp>
      <p:pic>
        <p:nvPicPr>
          <p:cNvPr id="8194" name="Picture 2"/>
          <p:cNvPicPr>
            <a:picLocks noGrp="1" noChangeAspect="1" noChangeArrowheads="1"/>
          </p:cNvPicPr>
          <p:nvPr>
            <p:ph idx="1"/>
          </p:nvPr>
        </p:nvPicPr>
        <p:blipFill>
          <a:blip r:embed="rId2"/>
          <a:srcRect/>
          <a:stretch>
            <a:fillRect/>
          </a:stretch>
        </p:blipFill>
        <p:spPr bwMode="auto">
          <a:xfrm>
            <a:off x="642910" y="1473308"/>
            <a:ext cx="7429551" cy="5072384"/>
          </a:xfrm>
          <a:prstGeom prst="rect">
            <a:avLst/>
          </a:prstGeom>
          <a:noFill/>
          <a:ln w="9525">
            <a:noFill/>
            <a:miter lim="800000"/>
            <a:headEnd/>
            <a:tailEnd/>
          </a:ln>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Гњечење мишића подлакта стискањем од основе </a:t>
            </a:r>
            <a:br>
              <a:rPr lang="ru-RU" dirty="0" smtClean="0"/>
            </a:br>
            <a:r>
              <a:rPr lang="en-US" dirty="0" smtClean="0"/>
              <a:t>	</a:t>
            </a:r>
            <a:br>
              <a:rPr lang="en-US" dirty="0" smtClean="0"/>
            </a:br>
            <a:endParaRPr lang="en-US" dirty="0"/>
          </a:p>
        </p:txBody>
      </p:sp>
      <p:pic>
        <p:nvPicPr>
          <p:cNvPr id="9218" name="Picture 2"/>
          <p:cNvPicPr>
            <a:picLocks noGrp="1" noChangeAspect="1" noChangeArrowheads="1"/>
          </p:cNvPicPr>
          <p:nvPr>
            <p:ph idx="1"/>
          </p:nvPr>
        </p:nvPicPr>
        <p:blipFill>
          <a:blip r:embed="rId2"/>
          <a:srcRect/>
          <a:stretch>
            <a:fillRect/>
          </a:stretch>
        </p:blipFill>
        <p:spPr bwMode="auto">
          <a:xfrm>
            <a:off x="571471" y="1428736"/>
            <a:ext cx="7596867" cy="5142495"/>
          </a:xfrm>
          <a:prstGeom prst="rect">
            <a:avLst/>
          </a:prstGeom>
          <a:noFill/>
          <a:ln w="9525">
            <a:noFill/>
            <a:miter lim="800000"/>
            <a:headEnd/>
            <a:tailEnd/>
          </a:ln>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Ваљање мишића подлакта </a:t>
            </a:r>
            <a:br>
              <a:rPr lang="sr-Cyrl-CS"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a:srcRect/>
          <a:stretch>
            <a:fillRect/>
          </a:stretch>
        </p:blipFill>
        <p:spPr bwMode="auto">
          <a:xfrm>
            <a:off x="2071670" y="1162219"/>
            <a:ext cx="4286280" cy="5440278"/>
          </a:xfrm>
          <a:prstGeom prst="rect">
            <a:avLst/>
          </a:prstGeom>
          <a:noFill/>
          <a:ln w="9525">
            <a:noFill/>
            <a:miter lim="800000"/>
            <a:headEnd/>
            <a:tailEnd/>
          </a:ln>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Сецкање мишића подлакта </a:t>
            </a:r>
            <a:br>
              <a:rPr lang="sr-Cyrl-CS" dirty="0" smtClean="0"/>
            </a:br>
            <a:r>
              <a:rPr lang="en-US" dirty="0" smtClean="0"/>
              <a:t>	</a:t>
            </a:r>
            <a:br>
              <a:rPr lang="en-US" dirty="0" smtClean="0"/>
            </a:br>
            <a:endParaRPr lang="en-US" dirty="0"/>
          </a:p>
        </p:txBody>
      </p:sp>
      <p:pic>
        <p:nvPicPr>
          <p:cNvPr id="11266" name="Picture 2"/>
          <p:cNvPicPr>
            <a:picLocks noGrp="1" noChangeAspect="1" noChangeArrowheads="1"/>
          </p:cNvPicPr>
          <p:nvPr>
            <p:ph idx="1"/>
          </p:nvPr>
        </p:nvPicPr>
        <p:blipFill>
          <a:blip r:embed="rId2"/>
          <a:srcRect/>
          <a:stretch>
            <a:fillRect/>
          </a:stretch>
        </p:blipFill>
        <p:spPr bwMode="auto">
          <a:xfrm>
            <a:off x="1142976" y="1048992"/>
            <a:ext cx="7286676" cy="5315690"/>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Трљање зглоба лакта јагодицама прстију </a:t>
            </a:r>
            <a:br>
              <a:rPr lang="ru-RU" dirty="0" smtClean="0"/>
            </a:br>
            <a:r>
              <a:rPr lang="en-US" dirty="0" smtClean="0"/>
              <a:t>	</a:t>
            </a:r>
          </a:p>
        </p:txBody>
      </p:sp>
      <p:pic>
        <p:nvPicPr>
          <p:cNvPr id="12290" name="Picture 2"/>
          <p:cNvPicPr>
            <a:picLocks noGrp="1" noChangeAspect="1" noChangeArrowheads="1"/>
          </p:cNvPicPr>
          <p:nvPr>
            <p:ph idx="1"/>
          </p:nvPr>
        </p:nvPicPr>
        <p:blipFill>
          <a:blip r:embed="rId2"/>
          <a:srcRect/>
          <a:stretch>
            <a:fillRect/>
          </a:stretch>
        </p:blipFill>
        <p:spPr bwMode="auto">
          <a:xfrm>
            <a:off x="2428860" y="1411576"/>
            <a:ext cx="4143404" cy="5078326"/>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en-US" dirty="0"/>
          </a:p>
        </p:txBody>
      </p:sp>
      <p:sp>
        <p:nvSpPr>
          <p:cNvPr id="3" name="Content Placeholder 2"/>
          <p:cNvSpPr>
            <a:spLocks noGrp="1"/>
          </p:cNvSpPr>
          <p:nvPr>
            <p:ph idx="1"/>
          </p:nvPr>
        </p:nvSpPr>
        <p:spPr>
          <a:xfrm>
            <a:off x="457200" y="571480"/>
            <a:ext cx="8229600" cy="5554683"/>
          </a:xfrm>
        </p:spPr>
        <p:txBody>
          <a:bodyPr>
            <a:normAutofit fontScale="70000" lnSpcReduction="20000"/>
          </a:bodyPr>
          <a:lstStyle/>
          <a:p>
            <a:r>
              <a:rPr lang="sr-Cyrl-CS" b="1" dirty="0" smtClean="0"/>
              <a:t>Масажа лакта </a:t>
            </a:r>
            <a:r>
              <a:rPr lang="sr-Cyrl-CS" dirty="0" smtClean="0"/>
              <a:t>у семифлектораном положају. Глађење зглоба лакта са постериорне стране се изводи дланским делом шаке и јагодицама прстију, а потом се врши трљање бочно од олекранона. Затим се врши глађење и трљање антериорног дела зглоба лакта. Масажа лакта се завршава пасивним и активно потпомогнутим вежбама.</a:t>
            </a:r>
          </a:p>
          <a:p>
            <a:pPr>
              <a:buNone/>
            </a:pPr>
            <a:endParaRPr lang="en-US" dirty="0" smtClean="0"/>
          </a:p>
          <a:p>
            <a:r>
              <a:rPr lang="sr-Cyrl-CS" b="1" dirty="0" smtClean="0"/>
              <a:t>Масажа надлакта </a:t>
            </a:r>
            <a:r>
              <a:rPr lang="sr-Cyrl-CS" dirty="0" smtClean="0"/>
              <a:t>се дели на масажу предње и задње ложе. При масажи задње ложе леве надлактице пацијента, масер покрете изводи десном руком. Након глађења, врши се трљање јагодицама прстију, углавном спирално. Потом се врши гњечење, ваљање, растресање. Масажа задње ложе надлакта може се вршити у положају у ком је пацијентова рука у максималној флексији, а масер стоји иза главе пацијента. У том положају масер може изводити глађење, трљање кореном длана, цеђење, вибрације. Масажа надлакта може се завршити растресањем и тракцијом.</a:t>
            </a:r>
            <a:endParaRPr lang="en-US" dirty="0" smtClean="0"/>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sr-Cyrl-CS" b="1" dirty="0" smtClean="0"/>
              <a:t>Масажа рамена </a:t>
            </a:r>
            <a:r>
              <a:rPr lang="sr-Cyrl-CS" dirty="0" smtClean="0"/>
              <a:t>укључује масажу делтоидног мишића, и зглобова раменог појаса.</a:t>
            </a:r>
          </a:p>
          <a:p>
            <a:r>
              <a:rPr lang="sr-Cyrl-CS" dirty="0" smtClean="0"/>
              <a:t> Делтоидни мишић се може масирати цео или посебно по својим сноповима. Изводе се покрети глађења, трљања, гњечења и сецкање.</a:t>
            </a:r>
          </a:p>
          <a:p>
            <a:r>
              <a:rPr lang="sr-Cyrl-CS" dirty="0" smtClean="0"/>
              <a:t> Приликом обрађивања предње стране зглобне капсуле зглоба рамена надлакат је потребно екстендирати, а када масирамо задњу страну капсуле надлакат поставимо на супротно раме. </a:t>
            </a:r>
            <a:endParaRPr lang="en-US" dirty="0" smtClean="0"/>
          </a:p>
          <a:p>
            <a:pPr>
              <a:buNone/>
            </a:pPr>
            <a:r>
              <a:rPr lang="en-US" dirty="0" smtClean="0"/>
              <a:t/>
            </a:r>
            <a:br>
              <a:rPr lang="en-US" dirty="0" smtClean="0"/>
            </a:br>
            <a:endParaRPr lang="en-US" dirty="0" smtClean="0"/>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Ваљање мишића надлакта </a:t>
            </a:r>
            <a:br>
              <a:rPr lang="sr-Cyrl-CS" dirty="0" smtClean="0"/>
            </a:br>
            <a:r>
              <a:rPr lang="en-US" dirty="0" smtClean="0"/>
              <a:t>	</a:t>
            </a:r>
            <a:br>
              <a:rPr lang="en-US" dirty="0" smtClean="0"/>
            </a:br>
            <a:endParaRPr lang="en-US" dirty="0"/>
          </a:p>
        </p:txBody>
      </p:sp>
      <p:pic>
        <p:nvPicPr>
          <p:cNvPr id="13314" name="Picture 2"/>
          <p:cNvPicPr>
            <a:picLocks noGrp="1" noChangeAspect="1" noChangeArrowheads="1"/>
          </p:cNvPicPr>
          <p:nvPr>
            <p:ph idx="1"/>
          </p:nvPr>
        </p:nvPicPr>
        <p:blipFill>
          <a:blip r:embed="rId2"/>
          <a:srcRect/>
          <a:stretch>
            <a:fillRect/>
          </a:stretch>
        </p:blipFill>
        <p:spPr bwMode="auto">
          <a:xfrm>
            <a:off x="2928926" y="928670"/>
            <a:ext cx="3929089" cy="5205511"/>
          </a:xfrm>
          <a:prstGeom prst="rect">
            <a:avLst/>
          </a:prstGeom>
          <a:noFill/>
          <a:ln w="9525">
            <a:noFill/>
            <a:miter lim="800000"/>
            <a:headEnd/>
            <a:tailEnd/>
          </a:ln>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Глађење мишића задње стране надлакта </a:t>
            </a:r>
            <a:br>
              <a:rPr lang="ru-RU"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14338" name="Picture 2"/>
          <p:cNvPicPr>
            <a:picLocks noChangeAspect="1" noChangeArrowheads="1"/>
          </p:cNvPicPr>
          <p:nvPr/>
        </p:nvPicPr>
        <p:blipFill>
          <a:blip r:embed="rId2"/>
          <a:srcRect/>
          <a:stretch>
            <a:fillRect/>
          </a:stretch>
        </p:blipFill>
        <p:spPr bwMode="auto">
          <a:xfrm>
            <a:off x="2786050" y="1144931"/>
            <a:ext cx="3214709" cy="513916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sr-Cyrl-CS" dirty="0" smtClean="0"/>
              <a:t>Палпација главе хумеруса</a:t>
            </a:r>
            <a:endParaRPr lang="en-US" dirty="0"/>
          </a:p>
        </p:txBody>
      </p:sp>
      <p:sp>
        <p:nvSpPr>
          <p:cNvPr id="3" name="Content Placeholder 2"/>
          <p:cNvSpPr>
            <a:spLocks noGrp="1"/>
          </p:cNvSpPr>
          <p:nvPr>
            <p:ph idx="1"/>
          </p:nvPr>
        </p:nvSpPr>
        <p:spPr>
          <a:xfrm>
            <a:off x="457200" y="1071546"/>
            <a:ext cx="8229600" cy="5054617"/>
          </a:xfrm>
        </p:spPr>
        <p:txBody>
          <a:bodyPr/>
          <a:lstStyle/>
          <a:p>
            <a:r>
              <a:rPr lang="sr-Cyrl-CS" dirty="0" smtClean="0"/>
              <a:t>Станемо иза пацијента,1 шаку ставимо на врх рамена,прсте 2.шаке испред,а палац иза.Пацијент се максимално опусти,А-Р</a:t>
            </a:r>
          </a:p>
          <a:p>
            <a:endParaRPr lang="sr-Cyrl-CS" dirty="0" smtClean="0"/>
          </a:p>
          <a:p>
            <a:r>
              <a:rPr lang="sr-Cyrl-CS" dirty="0" smtClean="0"/>
              <a:t>Максимална абдукција руке пацијента омогућава палпацију у пазушној јами</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ru-RU" dirty="0" smtClean="0"/>
              <a:t>Трљање мишића задње стране надлакта </a:t>
            </a:r>
            <a:br>
              <a:rPr lang="ru-RU"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15362" name="Picture 2"/>
          <p:cNvPicPr>
            <a:picLocks noChangeAspect="1" noChangeArrowheads="1"/>
          </p:cNvPicPr>
          <p:nvPr/>
        </p:nvPicPr>
        <p:blipFill>
          <a:blip r:embed="rId2"/>
          <a:srcRect/>
          <a:stretch>
            <a:fillRect/>
          </a:stretch>
        </p:blipFill>
        <p:spPr bwMode="auto">
          <a:xfrm>
            <a:off x="2786050" y="1132780"/>
            <a:ext cx="3357586" cy="4905564"/>
          </a:xfrm>
          <a:prstGeom prst="rect">
            <a:avLst/>
          </a:prstGeom>
          <a:noFill/>
          <a:ln w="9525">
            <a:noFill/>
            <a:miter lim="800000"/>
            <a:headEnd/>
            <a:tailEnd/>
          </a:ln>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Трљање </a:t>
            </a:r>
            <a:r>
              <a:rPr lang="en-US" dirty="0" smtClean="0"/>
              <a:t>m. </a:t>
            </a:r>
            <a:r>
              <a:rPr lang="en-US" dirty="0" err="1" smtClean="0"/>
              <a:t>deltoideus</a:t>
            </a:r>
            <a:r>
              <a:rPr lang="en-US" dirty="0" smtClean="0"/>
              <a:t>-a </a:t>
            </a:r>
            <a:r>
              <a:rPr lang="sr-Cyrl-CS" dirty="0" smtClean="0"/>
              <a:t>палчевима </a:t>
            </a:r>
            <a:r>
              <a:rPr lang="sr-Cyrl-CS" i="1" dirty="0" smtClean="0"/>
              <a:t/>
            </a:r>
            <a:br>
              <a:rPr lang="sr-Cyrl-CS" i="1" dirty="0" smtClean="0"/>
            </a:br>
            <a:r>
              <a:rPr lang="en-US" dirty="0" smtClean="0"/>
              <a:t>	</a:t>
            </a:r>
            <a:br>
              <a:rPr lang="en-US" dirty="0" smtClean="0"/>
            </a:br>
            <a:endParaRPr lang="en-US" dirty="0"/>
          </a:p>
        </p:txBody>
      </p:sp>
      <p:pic>
        <p:nvPicPr>
          <p:cNvPr id="16386" name="Picture 2"/>
          <p:cNvPicPr>
            <a:picLocks noGrp="1" noChangeAspect="1" noChangeArrowheads="1"/>
          </p:cNvPicPr>
          <p:nvPr>
            <p:ph idx="1"/>
          </p:nvPr>
        </p:nvPicPr>
        <p:blipFill>
          <a:blip r:embed="rId2"/>
          <a:srcRect/>
          <a:stretch>
            <a:fillRect/>
          </a:stretch>
        </p:blipFill>
        <p:spPr bwMode="auto">
          <a:xfrm>
            <a:off x="928662" y="1634316"/>
            <a:ext cx="7358113" cy="4414868"/>
          </a:xfrm>
          <a:prstGeom prst="rect">
            <a:avLst/>
          </a:prstGeom>
          <a:noFill/>
          <a:ln w="9525">
            <a:noFill/>
            <a:miter lim="800000"/>
            <a:headEnd/>
            <a:tailEnd/>
          </a:ln>
          <a:effec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sr-Cyrl-CS" dirty="0" smtClean="0"/>
              <a:t>Гњечење </a:t>
            </a:r>
            <a:r>
              <a:rPr lang="en-US" dirty="0" smtClean="0"/>
              <a:t>m. </a:t>
            </a:r>
            <a:r>
              <a:rPr lang="en-US" dirty="0" err="1" smtClean="0"/>
              <a:t>deltoideus</a:t>
            </a:r>
            <a:r>
              <a:rPr lang="en-US" dirty="0" smtClean="0"/>
              <a:t>-a </a:t>
            </a:r>
            <a:r>
              <a:rPr lang="en-US" i="1" dirty="0" smtClean="0"/>
              <a:t/>
            </a:r>
            <a:br>
              <a:rPr lang="en-US" i="1" dirty="0" smtClean="0"/>
            </a:br>
            <a:r>
              <a:rPr lang="en-US" dirty="0" smtClean="0"/>
              <a:t>	</a:t>
            </a:r>
            <a:br>
              <a:rPr lang="en-US" dirty="0" smtClean="0"/>
            </a:br>
            <a:endParaRPr lang="en-US" dirty="0"/>
          </a:p>
        </p:txBody>
      </p:sp>
      <p:sp>
        <p:nvSpPr>
          <p:cNvPr id="3" name="Content Placeholder 2"/>
          <p:cNvSpPr>
            <a:spLocks noGrp="1"/>
          </p:cNvSpPr>
          <p:nvPr>
            <p:ph idx="1"/>
          </p:nvPr>
        </p:nvSpPr>
        <p:spPr/>
        <p:txBody>
          <a:bodyPr/>
          <a:lstStyle/>
          <a:p>
            <a:endParaRPr lang="en-US"/>
          </a:p>
        </p:txBody>
      </p:sp>
      <p:pic>
        <p:nvPicPr>
          <p:cNvPr id="17410" name="Picture 2"/>
          <p:cNvPicPr>
            <a:picLocks noChangeAspect="1" noChangeArrowheads="1"/>
          </p:cNvPicPr>
          <p:nvPr/>
        </p:nvPicPr>
        <p:blipFill>
          <a:blip r:embed="rId2"/>
          <a:srcRect/>
          <a:stretch>
            <a:fillRect/>
          </a:stretch>
        </p:blipFill>
        <p:spPr bwMode="auto">
          <a:xfrm>
            <a:off x="2857488" y="923967"/>
            <a:ext cx="3429023" cy="5010069"/>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6" descr="87290000"/>
          <p:cNvPicPr>
            <a:picLocks noGrp="1" noChangeAspect="1" noChangeArrowheads="1"/>
          </p:cNvPicPr>
          <p:nvPr>
            <p:ph idx="1"/>
          </p:nvPr>
        </p:nvPicPr>
        <p:blipFill>
          <a:blip r:embed="rId2"/>
          <a:srcRect/>
          <a:stretch>
            <a:fillRect/>
          </a:stretch>
        </p:blipFill>
        <p:spPr>
          <a:xfrm>
            <a:off x="1357290" y="0"/>
            <a:ext cx="6215106" cy="6500834"/>
          </a:xfr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Рамени зглоб</a:t>
            </a:r>
            <a:endParaRPr lang="en-US" dirty="0"/>
          </a:p>
        </p:txBody>
      </p:sp>
      <p:sp>
        <p:nvSpPr>
          <p:cNvPr id="3" name="Content Placeholder 2"/>
          <p:cNvSpPr>
            <a:spLocks noGrp="1"/>
          </p:cNvSpPr>
          <p:nvPr>
            <p:ph idx="1"/>
          </p:nvPr>
        </p:nvSpPr>
        <p:spPr/>
        <p:txBody>
          <a:bodyPr/>
          <a:lstStyle/>
          <a:p>
            <a:r>
              <a:rPr lang="sr-Cyrl-CS" dirty="0" smtClean="0"/>
              <a:t>Паран кугласти зглоб</a:t>
            </a:r>
          </a:p>
          <a:p>
            <a:r>
              <a:rPr lang="sr-Cyrl-CS" dirty="0" smtClean="0"/>
              <a:t>По учесталости јављања 3.(5% опште праксе</a:t>
            </a:r>
          </a:p>
          <a:p>
            <a:r>
              <a:rPr lang="sr-Cyrl-CS" dirty="0" smtClean="0"/>
              <a:t>Одмах иза цервикалног и лумбалног синдрома код иначе здраве популације</a:t>
            </a:r>
          </a:p>
          <a:p>
            <a:r>
              <a:rPr lang="sr-Cyrl-CS" dirty="0" smtClean="0"/>
              <a:t>Комплексна анатомија даје максималну покретљивост,која иде на уштрб стабилности</a:t>
            </a:r>
          </a:p>
          <a:p>
            <a:r>
              <a:rPr lang="sr-Cyrl-CS" dirty="0" smtClean="0"/>
              <a:t>Најчешће дислоциран зглоб на телу</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r>
              <a:rPr lang="sr-Cyrl-CS" dirty="0" smtClean="0"/>
              <a:t>Стабилност раменог зглоба</a:t>
            </a:r>
            <a:endParaRPr lang="en-US" dirty="0"/>
          </a:p>
        </p:txBody>
      </p:sp>
      <p:sp>
        <p:nvSpPr>
          <p:cNvPr id="3" name="Content Placeholder 2"/>
          <p:cNvSpPr>
            <a:spLocks noGrp="1"/>
          </p:cNvSpPr>
          <p:nvPr>
            <p:ph idx="1"/>
          </p:nvPr>
        </p:nvSpPr>
        <p:spPr>
          <a:xfrm>
            <a:off x="457200" y="928670"/>
            <a:ext cx="8229600" cy="5197493"/>
          </a:xfrm>
        </p:spPr>
        <p:txBody>
          <a:bodyPr/>
          <a:lstStyle/>
          <a:p>
            <a:r>
              <a:rPr lang="sr-Cyrl-CS" u="sng" dirty="0" smtClean="0"/>
              <a:t>Активно:</a:t>
            </a:r>
          </a:p>
          <a:p>
            <a:pPr>
              <a:buFontTx/>
              <a:buChar char="-"/>
            </a:pPr>
            <a:r>
              <a:rPr lang="sr-Cyrl-CS" dirty="0" smtClean="0"/>
              <a:t>Тетиве дуге главе </a:t>
            </a:r>
            <a:r>
              <a:rPr lang="sr-Latn-CS" dirty="0" smtClean="0"/>
              <a:t>m. </a:t>
            </a:r>
            <a:r>
              <a:rPr lang="en-US" dirty="0" smtClean="0"/>
              <a:t>b</a:t>
            </a:r>
            <a:r>
              <a:rPr lang="sr-Latn-CS" dirty="0" smtClean="0"/>
              <a:t>iceps brachii</a:t>
            </a:r>
            <a:endParaRPr lang="sr-Cyrl-CS" dirty="0" smtClean="0"/>
          </a:p>
          <a:p>
            <a:pPr>
              <a:buFontTx/>
              <a:buChar char="-"/>
            </a:pPr>
            <a:r>
              <a:rPr lang="sr-Cyrl-CS" dirty="0" smtClean="0"/>
              <a:t>Мишићи и тетиве ротаторне манжетне</a:t>
            </a:r>
          </a:p>
          <a:p>
            <a:r>
              <a:rPr lang="sr-Cyrl-CS" u="sng" dirty="0" smtClean="0"/>
              <a:t>Пасивно:</a:t>
            </a:r>
          </a:p>
          <a:p>
            <a:pPr>
              <a:buNone/>
            </a:pPr>
            <a:r>
              <a:rPr lang="sr-Cyrl-CS" dirty="0" smtClean="0"/>
              <a:t>-</a:t>
            </a:r>
            <a:r>
              <a:rPr lang="sr-Latn-CS" dirty="0" smtClean="0"/>
              <a:t> </a:t>
            </a:r>
            <a:r>
              <a:rPr lang="sr-Cyrl-CS" dirty="0" smtClean="0"/>
              <a:t>величина и облик </a:t>
            </a:r>
            <a:r>
              <a:rPr lang="sr-Latn-CS" dirty="0" smtClean="0"/>
              <a:t>fosse glenoidalis</a:t>
            </a:r>
            <a:endParaRPr lang="sr-Cyrl-CS" dirty="0" smtClean="0"/>
          </a:p>
          <a:p>
            <a:pPr>
              <a:buNone/>
            </a:pPr>
            <a:r>
              <a:rPr lang="sr-Cyrl-CS" dirty="0" smtClean="0"/>
              <a:t>-</a:t>
            </a:r>
            <a:r>
              <a:rPr lang="en-US" dirty="0" smtClean="0"/>
              <a:t> </a:t>
            </a:r>
            <a:r>
              <a:rPr lang="sr-Latn-CS" dirty="0" smtClean="0"/>
              <a:t>labrum</a:t>
            </a:r>
            <a:endParaRPr lang="sr-Cyrl-CS" dirty="0" smtClean="0"/>
          </a:p>
          <a:p>
            <a:pPr>
              <a:buNone/>
            </a:pPr>
            <a:r>
              <a:rPr lang="sr-Cyrl-CS" dirty="0" smtClean="0"/>
              <a:t>-</a:t>
            </a:r>
            <a:r>
              <a:rPr lang="sr-Latn-CS" dirty="0" smtClean="0"/>
              <a:t> </a:t>
            </a:r>
            <a:r>
              <a:rPr lang="sr-Cyrl-CS" dirty="0" smtClean="0"/>
              <a:t>зглобна капсула</a:t>
            </a:r>
          </a:p>
          <a:p>
            <a:pPr>
              <a:buNone/>
            </a:pPr>
            <a:r>
              <a:rPr lang="sr-Latn-CS" dirty="0" smtClean="0"/>
              <a:t>- lig glenohumerale</a:t>
            </a:r>
            <a:r>
              <a:rPr lang="sr-Cyrl-CS" dirty="0" smtClean="0"/>
              <a:t>(овај зглоб је најпокретнији</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Рамени</a:t>
            </a:r>
            <a:r>
              <a:rPr lang="sr-Latn-CS" dirty="0" smtClean="0"/>
              <a:t> </a:t>
            </a:r>
            <a:r>
              <a:rPr lang="sr-Cyrl-CS" dirty="0" smtClean="0"/>
              <a:t>зглоб</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1785918" y="1142984"/>
            <a:ext cx="5357849" cy="5214974"/>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626</TotalTime>
  <Words>1084</Words>
  <Application>Microsoft Office PowerPoint</Application>
  <PresentationFormat>On-screen Show (4:3)</PresentationFormat>
  <Paragraphs>151</Paragraphs>
  <Slides>52</Slides>
  <Notes>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Масажа горњих екстремитета</vt:lpstr>
      <vt:lpstr>K</vt:lpstr>
      <vt:lpstr>Slide 3</vt:lpstr>
      <vt:lpstr>Коштани елементи</vt:lpstr>
      <vt:lpstr>Палпација главе хумеруса</vt:lpstr>
      <vt:lpstr>Slide 6</vt:lpstr>
      <vt:lpstr>Рамени зглоб</vt:lpstr>
      <vt:lpstr>Стабилност раменог зглоба</vt:lpstr>
      <vt:lpstr>Рамени зглоб</vt:lpstr>
      <vt:lpstr>Slide 10</vt:lpstr>
      <vt:lpstr>Стерноклавикуларни зглоб</vt:lpstr>
      <vt:lpstr>Slide 12</vt:lpstr>
      <vt:lpstr>Бол у рамену</vt:lpstr>
      <vt:lpstr>Питања за пацијента са болним раменом</vt:lpstr>
      <vt:lpstr>Мишићи ротаторне манжетне</vt:lpstr>
      <vt:lpstr>Slide 16</vt:lpstr>
      <vt:lpstr>Крвни судови ГЕ</vt:lpstr>
      <vt:lpstr>Остале структуре рамена</vt:lpstr>
      <vt:lpstr>Slide 19</vt:lpstr>
      <vt:lpstr>Slide 20</vt:lpstr>
      <vt:lpstr>Slide 21</vt:lpstr>
      <vt:lpstr>Slide 22</vt:lpstr>
      <vt:lpstr>Slide 23</vt:lpstr>
      <vt:lpstr>Slide 24</vt:lpstr>
      <vt:lpstr>Slide 25</vt:lpstr>
      <vt:lpstr>Frozen sholder (adhezivni kapsulitis)</vt:lpstr>
      <vt:lpstr>Slide 27</vt:lpstr>
      <vt:lpstr>Slide 28</vt:lpstr>
      <vt:lpstr>Duboki mišići podlakta</vt:lpstr>
      <vt:lpstr>Karpalni tunel i mišići šake</vt:lpstr>
      <vt:lpstr>Масажа горњих екстремитета</vt:lpstr>
      <vt:lpstr>Масажа горњих екстремитета</vt:lpstr>
      <vt:lpstr> Глађење воларне, дорзалне и бочних страна прстију палцем и кажипрстом    </vt:lpstr>
      <vt:lpstr> Трљање иф зглобова, кружним покретима јагодицама палца и кажипрста    </vt:lpstr>
      <vt:lpstr> Тракција прстију    </vt:lpstr>
      <vt:lpstr> Глађење дорзалне стране шаке  јагодицама прстију и палчевима    </vt:lpstr>
      <vt:lpstr> Глађење међукоштаних мишића шаке    </vt:lpstr>
      <vt:lpstr> Глађење палмарне стране шаке тенаром    </vt:lpstr>
      <vt:lpstr>Slide 39</vt:lpstr>
      <vt:lpstr> Обухватно глађење мишића подлакта    </vt:lpstr>
      <vt:lpstr> Трљање мишића предње и задње стране подлакта јагодицама палца и прстију    </vt:lpstr>
      <vt:lpstr> Гњечење мишића подлакта стискањем од основе    </vt:lpstr>
      <vt:lpstr> Ваљање мишића подлакта    </vt:lpstr>
      <vt:lpstr> Сецкање мишића подлакта    </vt:lpstr>
      <vt:lpstr> Трљање зглоба лакта јагодицама прстију   </vt:lpstr>
      <vt:lpstr>Slide 46</vt:lpstr>
      <vt:lpstr>Slide 47</vt:lpstr>
      <vt:lpstr> Ваљање мишића надлакта    </vt:lpstr>
      <vt:lpstr> Глађење мишића задње стране надлакта    </vt:lpstr>
      <vt:lpstr> Трљање мишића задње стране надлакта    </vt:lpstr>
      <vt:lpstr> Трљање m. deltoideus-a палчевима    </vt:lpstr>
      <vt:lpstr> Гњечење m. deltoideus-a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Масажа горњих екстремитета</dc:title>
  <dc:creator>Info</dc:creator>
  <cp:lastModifiedBy>Info</cp:lastModifiedBy>
  <cp:revision>54</cp:revision>
  <dcterms:created xsi:type="dcterms:W3CDTF">2015-03-31T07:37:35Z</dcterms:created>
  <dcterms:modified xsi:type="dcterms:W3CDTF">2018-03-18T15:21:31Z</dcterms:modified>
</cp:coreProperties>
</file>